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5"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D99B7"/>
    <a:srgbClr val="FCB9B2"/>
    <a:srgbClr val="628335"/>
    <a:srgbClr val="FA2E68"/>
    <a:srgbClr val="B4C7E7"/>
    <a:srgbClr val="FFC000"/>
    <a:srgbClr val="6A88DC"/>
    <a:srgbClr val="F6E498"/>
    <a:srgbClr val="FA7AE8"/>
    <a:srgbClr val="F8CBA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0327" autoAdjust="0"/>
  </p:normalViewPr>
  <p:slideViewPr>
    <p:cSldViewPr snapToGrid="0">
      <p:cViewPr varScale="1">
        <p:scale>
          <a:sx n="63" d="100"/>
          <a:sy n="63" d="100"/>
        </p:scale>
        <p:origin x="15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BRFIL02V\Design%20Share2\Shipping%20&amp;%20Sourcing\Shared%20documents\Due%20Diligence\Annual%20Report%20Data\2025\Non%20Compliance%20Disclosure\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BRFIL02V\Design%20Share2\Shipping%20&amp;%20Sourcing\Shared%20documents\Due%20Diligence\Annual%20Report%20Data\2025\Non%20Compliance%20Disclosure\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BRFIL02V\Design%20Share2\Shipping%20&amp;%20Sourcing\Shared%20documents\Due%20Diligence\Annual%20Report%20Data\2025\Non%20Compliance%20Disclosure\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brfil02v\Design%20Share2\Shipping%20&amp;%20Sourcing\Shared%20documents\Due%20Diligence\Annual%20Report%20Data\2025\Non%20Compliance%20Disclosure\Data.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0070C0"/>
              </a:solidFill>
              <a:ln>
                <a:noFill/>
              </a:ln>
              <a:effectLst/>
            </c:spPr>
            <c:extLst>
              <c:ext xmlns:c16="http://schemas.microsoft.com/office/drawing/2014/chart" uri="{C3380CC4-5D6E-409C-BE32-E72D297353CC}">
                <c16:uniqueId val="{00000001-4D26-493F-B257-B51FAF4F928D}"/>
              </c:ext>
            </c:extLst>
          </c:dPt>
          <c:dPt>
            <c:idx val="1"/>
            <c:invertIfNegative val="0"/>
            <c:bubble3D val="0"/>
            <c:spPr>
              <a:solidFill>
                <a:srgbClr val="FF0000"/>
              </a:solidFill>
              <a:ln>
                <a:noFill/>
              </a:ln>
              <a:effectLst/>
            </c:spPr>
            <c:extLst>
              <c:ext xmlns:c16="http://schemas.microsoft.com/office/drawing/2014/chart" uri="{C3380CC4-5D6E-409C-BE32-E72D297353CC}">
                <c16:uniqueId val="{00000003-4D26-493F-B257-B51FAF4F928D}"/>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'OPEN CLOSED'!$I$19:$J$19</c:f>
              <c:strCache>
                <c:ptCount val="2"/>
                <c:pt idx="0">
                  <c:v>CLOSED</c:v>
                </c:pt>
                <c:pt idx="1">
                  <c:v>OPEN</c:v>
                </c:pt>
              </c:strCache>
            </c:strRef>
          </c:cat>
          <c:val>
            <c:numRef>
              <c:f>'OPEN CLOSED'!$I$21:$J$21</c:f>
              <c:numCache>
                <c:formatCode>0.00</c:formatCode>
                <c:ptCount val="2"/>
                <c:pt idx="0">
                  <c:v>80.98731165741475</c:v>
                </c:pt>
                <c:pt idx="1">
                  <c:v>19.01268834258525</c:v>
                </c:pt>
              </c:numCache>
            </c:numRef>
          </c:val>
          <c:extLst>
            <c:ext xmlns:c16="http://schemas.microsoft.com/office/drawing/2014/chart" uri="{C3380CC4-5D6E-409C-BE32-E72D297353CC}">
              <c16:uniqueId val="{00000004-4D26-493F-B257-B51FAF4F928D}"/>
            </c:ext>
          </c:extLst>
        </c:ser>
        <c:dLbls>
          <c:showLegendKey val="0"/>
          <c:showVal val="0"/>
          <c:showCatName val="0"/>
          <c:showSerName val="0"/>
          <c:showPercent val="0"/>
          <c:showBubbleSize val="0"/>
        </c:dLbls>
        <c:gapWidth val="25"/>
        <c:overlap val="-27"/>
        <c:axId val="739293776"/>
        <c:axId val="739298096"/>
      </c:barChart>
      <c:catAx>
        <c:axId val="739293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9298096"/>
        <c:crosses val="autoZero"/>
        <c:auto val="1"/>
        <c:lblAlgn val="ctr"/>
        <c:lblOffset val="100"/>
        <c:noMultiLvlLbl val="0"/>
      </c:catAx>
      <c:valAx>
        <c:axId val="73929809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92937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'ISSUE TYPE VS ROOT CAUSE'!$B$36</c:f>
              <c:strCache>
                <c:ptCount val="1"/>
                <c:pt idx="0">
                  <c:v>TOTAL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1.4591372630721081E-2"/>
                  <c:y val="-2.98284862043251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59F-4310-8109-080EB13284BB}"/>
                </c:ext>
              </c:extLst>
            </c:dLbl>
            <c:dLbl>
              <c:idx val="1"/>
              <c:layout>
                <c:manualLayout>
                  <c:x val="-1.2159477192267591E-2"/>
                  <c:y val="-2.98284862043252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59F-4310-8109-080EB13284BB}"/>
                </c:ext>
              </c:extLst>
            </c:dLbl>
            <c:dLbl>
              <c:idx val="2"/>
              <c:layout>
                <c:manualLayout>
                  <c:x val="-1.4591372630721081E-2"/>
                  <c:y val="-2.68456375838926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59F-4310-8109-080EB13284BB}"/>
                </c:ext>
              </c:extLst>
            </c:dLbl>
            <c:dLbl>
              <c:idx val="3"/>
              <c:layout>
                <c:manualLayout>
                  <c:x val="-1.8239215788401351E-2"/>
                  <c:y val="-3.281133482475775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59F-4310-8109-080EB13284BB}"/>
                </c:ext>
              </c:extLst>
            </c:dLbl>
            <c:dLbl>
              <c:idx val="4"/>
              <c:layout>
                <c:manualLayout>
                  <c:x val="-1.7023268069174684E-2"/>
                  <c:y val="-2.68456375838926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59F-4310-8109-080EB13284BB}"/>
                </c:ext>
              </c:extLst>
            </c:dLbl>
            <c:dLbl>
              <c:idx val="5"/>
              <c:layout>
                <c:manualLayout>
                  <c:x val="-1.3375424911494325E-2"/>
                  <c:y val="-2.98284862043251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59F-4310-8109-080EB13284BB}"/>
                </c:ext>
              </c:extLst>
            </c:dLbl>
            <c:dLbl>
              <c:idx val="6"/>
              <c:layout>
                <c:manualLayout>
                  <c:x val="-1.7023268069174594E-2"/>
                  <c:y val="-2.98284862043252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59F-4310-8109-080EB13284BB}"/>
                </c:ext>
              </c:extLst>
            </c:dLbl>
            <c:dLbl>
              <c:idx val="7"/>
              <c:layout>
                <c:manualLayout>
                  <c:x val="-1.4591372630721171E-2"/>
                  <c:y val="-2.98284862043251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59F-4310-8109-080EB13284BB}"/>
                </c:ext>
              </c:extLst>
            </c:dLbl>
            <c:dLbl>
              <c:idx val="8"/>
              <c:layout>
                <c:manualLayout>
                  <c:x val="-2.310300666530829E-2"/>
                  <c:y val="-2.68456375838927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59F-4310-8109-080EB13284BB}"/>
                </c:ext>
              </c:extLst>
            </c:dLbl>
            <c:dLbl>
              <c:idx val="9"/>
              <c:layout>
                <c:manualLayout>
                  <c:x val="-2.0671111226855044E-2"/>
                  <c:y val="-2.38627889634601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59F-4310-8109-080EB13284BB}"/>
                </c:ext>
              </c:extLst>
            </c:dLbl>
            <c:dLbl>
              <c:idx val="10"/>
              <c:layout>
                <c:manualLayout>
                  <c:x val="-1.9455163507628111E-2"/>
                  <c:y val="2.38627889634601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59F-4310-8109-080EB13284B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'ISSUE TYPE VS ROOT CAUSE'!$A$37:$A$47</c:f>
              <c:strCache>
                <c:ptCount val="11"/>
                <c:pt idx="0">
                  <c:v>**Management Systems and Code Implementation:</c:v>
                </c:pt>
                <c:pt idx="1">
                  <c:v>Child Labour Is Not Used:</c:v>
                </c:pt>
                <c:pt idx="2">
                  <c:v>Employment is Freely Chosen:</c:v>
                </c:pt>
                <c:pt idx="3">
                  <c:v>Freedom of Association and Collective Bargaining:</c:v>
                </c:pt>
                <c:pt idx="4">
                  <c:v>Living Wages Are Paid:</c:v>
                </c:pt>
                <c:pt idx="5">
                  <c:v>No Discrimination is Practised:</c:v>
                </c:pt>
                <c:pt idx="6">
                  <c:v>Other Findings:</c:v>
                </c:pt>
                <c:pt idx="7">
                  <c:v>Regular Employment is Provided:</c:v>
                </c:pt>
                <c:pt idx="8">
                  <c:v>There is No Harsh Or Inhumane Treatment:</c:v>
                </c:pt>
                <c:pt idx="9">
                  <c:v>Working Conditions Are Safe and Hygienic:</c:v>
                </c:pt>
                <c:pt idx="10">
                  <c:v>Working Hours Are Not Excessive:</c:v>
                </c:pt>
              </c:strCache>
            </c:strRef>
          </c:cat>
          <c:val>
            <c:numRef>
              <c:f>'ISSUE TYPE VS ROOT CAUSE'!$B$37:$B$47</c:f>
              <c:numCache>
                <c:formatCode>General</c:formatCode>
                <c:ptCount val="11"/>
                <c:pt idx="0">
                  <c:v>82</c:v>
                </c:pt>
                <c:pt idx="1">
                  <c:v>1</c:v>
                </c:pt>
                <c:pt idx="2">
                  <c:v>3</c:v>
                </c:pt>
                <c:pt idx="3">
                  <c:v>468</c:v>
                </c:pt>
                <c:pt idx="4">
                  <c:v>709</c:v>
                </c:pt>
                <c:pt idx="5">
                  <c:v>19</c:v>
                </c:pt>
                <c:pt idx="6">
                  <c:v>393</c:v>
                </c:pt>
                <c:pt idx="7">
                  <c:v>90</c:v>
                </c:pt>
                <c:pt idx="8">
                  <c:v>15</c:v>
                </c:pt>
                <c:pt idx="9">
                  <c:v>2687</c:v>
                </c:pt>
                <c:pt idx="10">
                  <c:v>577</c:v>
                </c:pt>
              </c:numCache>
            </c:numRef>
          </c:val>
          <c:smooth val="0"/>
          <c:extLst>
            <c:ext xmlns:c16="http://schemas.microsoft.com/office/drawing/2014/chart" uri="{C3380CC4-5D6E-409C-BE32-E72D297353CC}">
              <c16:uniqueId val="{0000000B-D59F-4310-8109-080EB13284BB}"/>
            </c:ext>
          </c:extLst>
        </c:ser>
        <c:dLbls>
          <c:showLegendKey val="0"/>
          <c:showVal val="0"/>
          <c:showCatName val="0"/>
          <c:showSerName val="0"/>
          <c:showPercent val="0"/>
          <c:showBubbleSize val="0"/>
        </c:dLbls>
        <c:marker val="1"/>
        <c:smooth val="0"/>
        <c:axId val="739303136"/>
        <c:axId val="739305296"/>
      </c:lineChart>
      <c:catAx>
        <c:axId val="7393031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9305296"/>
        <c:crosses val="autoZero"/>
        <c:auto val="1"/>
        <c:lblAlgn val="ctr"/>
        <c:lblOffset val="100"/>
        <c:noMultiLvlLbl val="0"/>
      </c:catAx>
      <c:valAx>
        <c:axId val="7393052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93031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'ISSUE TYPE VS ROOT CAUSE'!$B$51</c:f>
              <c:strCache>
                <c:ptCount val="1"/>
                <c:pt idx="0">
                  <c:v>Total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1.0947368824326347E-2"/>
                  <c:y val="-3.33800143794508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27C-4B1B-A76B-03110E2FF5C3}"/>
                </c:ext>
              </c:extLst>
            </c:dLbl>
            <c:dLbl>
              <c:idx val="1"/>
              <c:layout>
                <c:manualLayout>
                  <c:x val="-1.2163743138140396E-2"/>
                  <c:y val="-3.03454676176823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27C-4B1B-A76B-03110E2FF5C3}"/>
                </c:ext>
              </c:extLst>
            </c:dLbl>
            <c:dLbl>
              <c:idx val="2"/>
              <c:layout>
                <c:manualLayout>
                  <c:x val="-2.3111111962466711E-2"/>
                  <c:y val="-3.03454676176824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27C-4B1B-A76B-03110E2FF5C3}"/>
                </c:ext>
              </c:extLst>
            </c:dLbl>
            <c:dLbl>
              <c:idx val="3"/>
              <c:layout>
                <c:manualLayout>
                  <c:x val="-1.9461989021024598E-2"/>
                  <c:y val="-3.64145611412189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27C-4B1B-A76B-03110E2FF5C3}"/>
                </c:ext>
              </c:extLst>
            </c:dLbl>
            <c:dLbl>
              <c:idx val="4"/>
              <c:layout>
                <c:manualLayout>
                  <c:x val="-1.702924039339657E-2"/>
                  <c:y val="-3.03454676176824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27C-4B1B-A76B-03110E2FF5C3}"/>
                </c:ext>
              </c:extLst>
            </c:dLbl>
            <c:dLbl>
              <c:idx val="5"/>
              <c:layout>
                <c:manualLayout>
                  <c:x val="-1.8245614707210561E-2"/>
                  <c:y val="3.03454676176823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27C-4B1B-A76B-03110E2FF5C3}"/>
                </c:ext>
              </c:extLst>
            </c:dLbl>
            <c:dLbl>
              <c:idx val="6"/>
              <c:layout>
                <c:manualLayout>
                  <c:x val="-2.0678363334838638E-2"/>
                  <c:y val="-3.03454676176824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27C-4B1B-A76B-03110E2FF5C3}"/>
                </c:ext>
              </c:extLst>
            </c:dLbl>
            <c:dLbl>
              <c:idx val="7"/>
              <c:layout>
                <c:manualLayout>
                  <c:x val="-1.9461989021024688E-2"/>
                  <c:y val="2.42763740941459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27C-4B1B-A76B-03110E2FF5C3}"/>
                </c:ext>
              </c:extLst>
            </c:dLbl>
            <c:dLbl>
              <c:idx val="8"/>
              <c:layout>
                <c:manualLayout>
                  <c:x val="-1.9461989021024598E-2"/>
                  <c:y val="-3.03454676176824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27C-4B1B-A76B-03110E2FF5C3}"/>
                </c:ext>
              </c:extLst>
            </c:dLbl>
            <c:dLbl>
              <c:idx val="9"/>
              <c:layout>
                <c:manualLayout>
                  <c:x val="-1.9461989021024688E-2"/>
                  <c:y val="-2.73109208559142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27C-4B1B-A76B-03110E2FF5C3}"/>
                </c:ext>
              </c:extLst>
            </c:dLbl>
            <c:dLbl>
              <c:idx val="10"/>
              <c:layout>
                <c:manualLayout>
                  <c:x val="-1.8245614707210651E-2"/>
                  <c:y val="-3.03454676176825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27C-4B1B-A76B-03110E2FF5C3}"/>
                </c:ext>
              </c:extLst>
            </c:dLbl>
            <c:dLbl>
              <c:idx val="11"/>
              <c:layout>
                <c:manualLayout>
                  <c:x val="-1.2163743138140374E-2"/>
                  <c:y val="-3.94491079029873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27C-4B1B-A76B-03110E2FF5C3}"/>
                </c:ext>
              </c:extLst>
            </c:dLbl>
            <c:dLbl>
              <c:idx val="12"/>
              <c:layout>
                <c:manualLayout>
                  <c:x val="-1.9461989021024598E-2"/>
                  <c:y val="-2.73109208559142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227C-4B1B-A76B-03110E2FF5C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'ISSUE TYPE VS ROOT CAUSE'!$A$52:$A$64</c:f>
              <c:strCache>
                <c:ptCount val="13"/>
                <c:pt idx="0">
                  <c:v>Awareness</c:v>
                </c:pt>
                <c:pt idx="1">
                  <c:v>Cost</c:v>
                </c:pt>
                <c:pt idx="2">
                  <c:v>External Cause</c:v>
                </c:pt>
                <c:pt idx="3">
                  <c:v>Lack of Internal Communication</c:v>
                </c:pt>
                <c:pt idx="4">
                  <c:v>Lack of Management Commitment</c:v>
                </c:pt>
                <c:pt idx="5">
                  <c:v>Lack of Policy</c:v>
                </c:pt>
                <c:pt idx="6">
                  <c:v>Lack of Procedure</c:v>
                </c:pt>
                <c:pt idx="7">
                  <c:v>Lack of Responsible Person</c:v>
                </c:pt>
                <c:pt idx="8">
                  <c:v>Lack of Top Mnaagement Review</c:v>
                </c:pt>
                <c:pt idx="9">
                  <c:v>Lack of Wrkforce Training</c:v>
                </c:pt>
                <c:pt idx="10">
                  <c:v>Management System</c:v>
                </c:pt>
                <c:pt idx="11">
                  <c:v>Other</c:v>
                </c:pt>
                <c:pt idx="12">
                  <c:v>Root Cause Anlaysis to be Conducted by Factory</c:v>
                </c:pt>
              </c:strCache>
            </c:strRef>
          </c:cat>
          <c:val>
            <c:numRef>
              <c:f>'ISSUE TYPE VS ROOT CAUSE'!$B$52:$B$64</c:f>
              <c:numCache>
                <c:formatCode>General</c:formatCode>
                <c:ptCount val="13"/>
                <c:pt idx="0">
                  <c:v>5</c:v>
                </c:pt>
                <c:pt idx="1">
                  <c:v>4</c:v>
                </c:pt>
                <c:pt idx="2">
                  <c:v>21</c:v>
                </c:pt>
                <c:pt idx="3">
                  <c:v>701</c:v>
                </c:pt>
                <c:pt idx="4">
                  <c:v>748</c:v>
                </c:pt>
                <c:pt idx="5">
                  <c:v>189</c:v>
                </c:pt>
                <c:pt idx="6">
                  <c:v>1430</c:v>
                </c:pt>
                <c:pt idx="7">
                  <c:v>120</c:v>
                </c:pt>
                <c:pt idx="8">
                  <c:v>350</c:v>
                </c:pt>
                <c:pt idx="9">
                  <c:v>473</c:v>
                </c:pt>
                <c:pt idx="10">
                  <c:v>691</c:v>
                </c:pt>
                <c:pt idx="11">
                  <c:v>12</c:v>
                </c:pt>
                <c:pt idx="12">
                  <c:v>300</c:v>
                </c:pt>
              </c:numCache>
            </c:numRef>
          </c:val>
          <c:smooth val="0"/>
          <c:extLst>
            <c:ext xmlns:c16="http://schemas.microsoft.com/office/drawing/2014/chart" uri="{C3380CC4-5D6E-409C-BE32-E72D297353CC}">
              <c16:uniqueId val="{0000000D-227C-4B1B-A76B-03110E2FF5C3}"/>
            </c:ext>
          </c:extLst>
        </c:ser>
        <c:dLbls>
          <c:showLegendKey val="0"/>
          <c:showVal val="0"/>
          <c:showCatName val="0"/>
          <c:showSerName val="0"/>
          <c:showPercent val="0"/>
          <c:showBubbleSize val="0"/>
        </c:dLbls>
        <c:marker val="1"/>
        <c:smooth val="0"/>
        <c:axId val="739290176"/>
        <c:axId val="739297016"/>
      </c:lineChart>
      <c:catAx>
        <c:axId val="739290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9297016"/>
        <c:crosses val="autoZero"/>
        <c:auto val="1"/>
        <c:lblAlgn val="ctr"/>
        <c:lblOffset val="100"/>
        <c:noMultiLvlLbl val="0"/>
      </c:catAx>
      <c:valAx>
        <c:axId val="7392970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92901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42948834226027E-2"/>
          <c:y val="0"/>
          <c:w val="0.97615007391001607"/>
          <c:h val="0.90403610942073176"/>
        </c:manualLayout>
      </c:layout>
      <c:barChart>
        <c:barDir val="bar"/>
        <c:grouping val="stacked"/>
        <c:varyColors val="0"/>
        <c:ser>
          <c:idx val="0"/>
          <c:order val="0"/>
          <c:tx>
            <c:strRef>
              <c:f>'COUNTRY SPLIT'!$H$27</c:f>
              <c:strCache>
                <c:ptCount val="1"/>
                <c:pt idx="0">
                  <c:v>Bangladesh</c:v>
                </c:pt>
              </c:strCache>
            </c:strRef>
          </c:tx>
          <c:spPr>
            <a:solidFill>
              <a:srgbClr val="C00000"/>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0A4-46BD-A409-71CCD00893B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SPLIT'!$I$27</c:f>
              <c:numCache>
                <c:formatCode>0</c:formatCode>
                <c:ptCount val="1"/>
                <c:pt idx="0">
                  <c:v>19.75</c:v>
                </c:pt>
              </c:numCache>
            </c:numRef>
          </c:val>
          <c:extLst>
            <c:ext xmlns:c16="http://schemas.microsoft.com/office/drawing/2014/chart" uri="{C3380CC4-5D6E-409C-BE32-E72D297353CC}">
              <c16:uniqueId val="{00000001-E0A4-46BD-A409-71CCD00893BC}"/>
            </c:ext>
          </c:extLst>
        </c:ser>
        <c:ser>
          <c:idx val="1"/>
          <c:order val="1"/>
          <c:tx>
            <c:strRef>
              <c:f>'COUNTRY SPLIT'!$H$28</c:f>
              <c:strCache>
                <c:ptCount val="1"/>
                <c:pt idx="0">
                  <c:v>Cambodia</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SPLIT'!$I$28</c:f>
              <c:numCache>
                <c:formatCode>0</c:formatCode>
                <c:ptCount val="1"/>
                <c:pt idx="0">
                  <c:v>15</c:v>
                </c:pt>
              </c:numCache>
            </c:numRef>
          </c:val>
          <c:extLst>
            <c:ext xmlns:c16="http://schemas.microsoft.com/office/drawing/2014/chart" uri="{C3380CC4-5D6E-409C-BE32-E72D297353CC}">
              <c16:uniqueId val="{00000002-E0A4-46BD-A409-71CCD00893BC}"/>
            </c:ext>
          </c:extLst>
        </c:ser>
        <c:ser>
          <c:idx val="2"/>
          <c:order val="2"/>
          <c:tx>
            <c:strRef>
              <c:f>'COUNTRY SPLIT'!$H$29</c:f>
              <c:strCache>
                <c:ptCount val="1"/>
                <c:pt idx="0">
                  <c:v>China</c:v>
                </c:pt>
              </c:strCache>
            </c:strRef>
          </c:tx>
          <c:spPr>
            <a:solidFill>
              <a:srgbClr val="F3775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SPLIT'!$I$29</c:f>
              <c:numCache>
                <c:formatCode>0</c:formatCode>
                <c:ptCount val="1"/>
                <c:pt idx="0">
                  <c:v>12.182724252491694</c:v>
                </c:pt>
              </c:numCache>
            </c:numRef>
          </c:val>
          <c:extLst>
            <c:ext xmlns:c16="http://schemas.microsoft.com/office/drawing/2014/chart" uri="{C3380CC4-5D6E-409C-BE32-E72D297353CC}">
              <c16:uniqueId val="{00000003-E0A4-46BD-A409-71CCD00893BC}"/>
            </c:ext>
          </c:extLst>
        </c:ser>
        <c:ser>
          <c:idx val="3"/>
          <c:order val="3"/>
          <c:tx>
            <c:strRef>
              <c:f>'COUNTRY SPLIT'!$H$30</c:f>
              <c:strCache>
                <c:ptCount val="1"/>
                <c:pt idx="0">
                  <c:v>Egypt</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SPLIT'!$I$30</c:f>
              <c:numCache>
                <c:formatCode>0</c:formatCode>
                <c:ptCount val="1"/>
                <c:pt idx="0">
                  <c:v>8.75</c:v>
                </c:pt>
              </c:numCache>
            </c:numRef>
          </c:val>
          <c:extLst>
            <c:ext xmlns:c16="http://schemas.microsoft.com/office/drawing/2014/chart" uri="{C3380CC4-5D6E-409C-BE32-E72D297353CC}">
              <c16:uniqueId val="{00000004-E0A4-46BD-A409-71CCD00893BC}"/>
            </c:ext>
          </c:extLst>
        </c:ser>
        <c:ser>
          <c:idx val="4"/>
          <c:order val="4"/>
          <c:tx>
            <c:strRef>
              <c:f>'COUNTRY SPLIT'!$H$31</c:f>
              <c:strCache>
                <c:ptCount val="1"/>
                <c:pt idx="0">
                  <c:v>Ethiopia</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SPLIT'!$I$31</c:f>
              <c:numCache>
                <c:formatCode>0</c:formatCode>
                <c:ptCount val="1"/>
                <c:pt idx="0">
                  <c:v>12</c:v>
                </c:pt>
              </c:numCache>
            </c:numRef>
          </c:val>
          <c:extLst>
            <c:ext xmlns:c16="http://schemas.microsoft.com/office/drawing/2014/chart" uri="{C3380CC4-5D6E-409C-BE32-E72D297353CC}">
              <c16:uniqueId val="{00000005-E0A4-46BD-A409-71CCD00893BC}"/>
            </c:ext>
          </c:extLst>
        </c:ser>
        <c:ser>
          <c:idx val="5"/>
          <c:order val="5"/>
          <c:tx>
            <c:strRef>
              <c:f>'COUNTRY SPLIT'!$H$32</c:f>
              <c:strCache>
                <c:ptCount val="1"/>
                <c:pt idx="0">
                  <c:v>India</c:v>
                </c:pt>
              </c:strCache>
            </c:strRef>
          </c:tx>
          <c:spPr>
            <a:solidFill>
              <a:srgbClr val="FFFF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SPLIT'!$I$32</c:f>
              <c:numCache>
                <c:formatCode>0</c:formatCode>
                <c:ptCount val="1"/>
                <c:pt idx="0">
                  <c:v>9.6818181818181817</c:v>
                </c:pt>
              </c:numCache>
            </c:numRef>
          </c:val>
          <c:extLst>
            <c:ext xmlns:c16="http://schemas.microsoft.com/office/drawing/2014/chart" uri="{C3380CC4-5D6E-409C-BE32-E72D297353CC}">
              <c16:uniqueId val="{00000006-E0A4-46BD-A409-71CCD00893BC}"/>
            </c:ext>
          </c:extLst>
        </c:ser>
        <c:ser>
          <c:idx val="6"/>
          <c:order val="6"/>
          <c:tx>
            <c:strRef>
              <c:f>'COUNTRY SPLIT'!$H$33</c:f>
              <c:strCache>
                <c:ptCount val="1"/>
                <c:pt idx="0">
                  <c:v>Indonesia</c:v>
                </c:pt>
              </c:strCache>
            </c:strRef>
          </c:tx>
          <c:spPr>
            <a:solidFill>
              <a:srgbClr val="92D050"/>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0A4-46BD-A409-71CCD00893B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SPLIT'!$I$33</c:f>
              <c:numCache>
                <c:formatCode>0</c:formatCode>
                <c:ptCount val="1"/>
                <c:pt idx="0">
                  <c:v>4</c:v>
                </c:pt>
              </c:numCache>
            </c:numRef>
          </c:val>
          <c:extLst>
            <c:ext xmlns:c16="http://schemas.microsoft.com/office/drawing/2014/chart" uri="{C3380CC4-5D6E-409C-BE32-E72D297353CC}">
              <c16:uniqueId val="{00000008-E0A4-46BD-A409-71CCD00893BC}"/>
            </c:ext>
          </c:extLst>
        </c:ser>
        <c:ser>
          <c:idx val="7"/>
          <c:order val="7"/>
          <c:tx>
            <c:strRef>
              <c:f>'COUNTRY SPLIT'!$H$34</c:f>
              <c:strCache>
                <c:ptCount val="1"/>
                <c:pt idx="0">
                  <c:v>Italy</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SPLIT'!$I$34</c:f>
              <c:numCache>
                <c:formatCode>0</c:formatCode>
                <c:ptCount val="1"/>
                <c:pt idx="0">
                  <c:v>5</c:v>
                </c:pt>
              </c:numCache>
            </c:numRef>
          </c:val>
          <c:extLst>
            <c:ext xmlns:c16="http://schemas.microsoft.com/office/drawing/2014/chart" uri="{C3380CC4-5D6E-409C-BE32-E72D297353CC}">
              <c16:uniqueId val="{00000009-E0A4-46BD-A409-71CCD00893BC}"/>
            </c:ext>
          </c:extLst>
        </c:ser>
        <c:ser>
          <c:idx val="8"/>
          <c:order val="8"/>
          <c:tx>
            <c:strRef>
              <c:f>'COUNTRY SPLIT'!$H$35</c:f>
              <c:strCache>
                <c:ptCount val="1"/>
                <c:pt idx="0">
                  <c:v>Korea, Republic of (South Korea)</c:v>
                </c:pt>
              </c:strCache>
            </c:strRef>
          </c:tx>
          <c:spPr>
            <a:solidFill>
              <a:schemeClr val="accent3">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SPLIT'!$I$35</c:f>
              <c:numCache>
                <c:formatCode>0</c:formatCode>
                <c:ptCount val="1"/>
                <c:pt idx="0">
                  <c:v>19.5</c:v>
                </c:pt>
              </c:numCache>
            </c:numRef>
          </c:val>
          <c:extLst>
            <c:ext xmlns:c16="http://schemas.microsoft.com/office/drawing/2014/chart" uri="{C3380CC4-5D6E-409C-BE32-E72D297353CC}">
              <c16:uniqueId val="{0000000A-E0A4-46BD-A409-71CCD00893BC}"/>
            </c:ext>
          </c:extLst>
        </c:ser>
        <c:ser>
          <c:idx val="9"/>
          <c:order val="9"/>
          <c:tx>
            <c:strRef>
              <c:f>'COUNTRY SPLIT'!$H$36</c:f>
              <c:strCache>
                <c:ptCount val="1"/>
                <c:pt idx="0">
                  <c:v>Malaysia</c:v>
                </c:pt>
              </c:strCache>
            </c:strRef>
          </c:tx>
          <c:spPr>
            <a:solidFill>
              <a:schemeClr val="accent4">
                <a:lumMod val="60000"/>
              </a:schemeClr>
            </a:solidFill>
            <a:ln>
              <a:noFill/>
            </a:ln>
            <a:effectLst/>
          </c:spPr>
          <c:invertIfNegative val="0"/>
          <c:dPt>
            <c:idx val="0"/>
            <c:invertIfNegative val="0"/>
            <c:bubble3D val="0"/>
            <c:spPr>
              <a:solidFill>
                <a:srgbClr val="28EBF0"/>
              </a:solidFill>
              <a:ln>
                <a:noFill/>
              </a:ln>
              <a:effectLst/>
            </c:spPr>
            <c:extLst>
              <c:ext xmlns:c16="http://schemas.microsoft.com/office/drawing/2014/chart" uri="{C3380CC4-5D6E-409C-BE32-E72D297353CC}">
                <c16:uniqueId val="{0000000C-E0A4-46BD-A409-71CCD00893BC}"/>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SPLIT'!$I$36</c:f>
              <c:numCache>
                <c:formatCode>0</c:formatCode>
                <c:ptCount val="1"/>
                <c:pt idx="0">
                  <c:v>3</c:v>
                </c:pt>
              </c:numCache>
            </c:numRef>
          </c:val>
          <c:extLst>
            <c:ext xmlns:c16="http://schemas.microsoft.com/office/drawing/2014/chart" uri="{C3380CC4-5D6E-409C-BE32-E72D297353CC}">
              <c16:uniqueId val="{0000000D-E0A4-46BD-A409-71CCD00893BC}"/>
            </c:ext>
          </c:extLst>
        </c:ser>
        <c:ser>
          <c:idx val="10"/>
          <c:order val="10"/>
          <c:tx>
            <c:strRef>
              <c:f>'COUNTRY SPLIT'!$H$37</c:f>
              <c:strCache>
                <c:ptCount val="1"/>
                <c:pt idx="0">
                  <c:v>Pakistan</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SPLIT'!$I$37</c:f>
              <c:numCache>
                <c:formatCode>0</c:formatCode>
                <c:ptCount val="1"/>
                <c:pt idx="0">
                  <c:v>6.6363636363636367</c:v>
                </c:pt>
              </c:numCache>
            </c:numRef>
          </c:val>
          <c:extLst>
            <c:ext xmlns:c16="http://schemas.microsoft.com/office/drawing/2014/chart" uri="{C3380CC4-5D6E-409C-BE32-E72D297353CC}">
              <c16:uniqueId val="{0000000E-E0A4-46BD-A409-71CCD00893BC}"/>
            </c:ext>
          </c:extLst>
        </c:ser>
        <c:ser>
          <c:idx val="11"/>
          <c:order val="11"/>
          <c:tx>
            <c:strRef>
              <c:f>'COUNTRY SPLIT'!$H$38</c:f>
              <c:strCache>
                <c:ptCount val="1"/>
                <c:pt idx="0">
                  <c:v>Poland</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SPLIT'!$I$38</c:f>
              <c:numCache>
                <c:formatCode>0</c:formatCode>
                <c:ptCount val="1"/>
                <c:pt idx="0">
                  <c:v>13</c:v>
                </c:pt>
              </c:numCache>
            </c:numRef>
          </c:val>
          <c:extLst>
            <c:ext xmlns:c16="http://schemas.microsoft.com/office/drawing/2014/chart" uri="{C3380CC4-5D6E-409C-BE32-E72D297353CC}">
              <c16:uniqueId val="{0000000F-E0A4-46BD-A409-71CCD00893BC}"/>
            </c:ext>
          </c:extLst>
        </c:ser>
        <c:ser>
          <c:idx val="12"/>
          <c:order val="12"/>
          <c:tx>
            <c:strRef>
              <c:f>'COUNTRY SPLIT'!$H$39</c:f>
              <c:strCache>
                <c:ptCount val="1"/>
                <c:pt idx="0">
                  <c:v>Portugal</c:v>
                </c:pt>
              </c:strCache>
            </c:strRef>
          </c:tx>
          <c:spPr>
            <a:solidFill>
              <a:srgbClr val="00206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SPLIT'!$I$39</c:f>
              <c:numCache>
                <c:formatCode>0</c:formatCode>
                <c:ptCount val="1"/>
                <c:pt idx="0">
                  <c:v>1.5</c:v>
                </c:pt>
              </c:numCache>
            </c:numRef>
          </c:val>
          <c:extLst>
            <c:ext xmlns:c16="http://schemas.microsoft.com/office/drawing/2014/chart" uri="{C3380CC4-5D6E-409C-BE32-E72D297353CC}">
              <c16:uniqueId val="{00000010-E0A4-46BD-A409-71CCD00893BC}"/>
            </c:ext>
          </c:extLst>
        </c:ser>
        <c:ser>
          <c:idx val="13"/>
          <c:order val="13"/>
          <c:tx>
            <c:strRef>
              <c:f>'COUNTRY SPLIT'!$H$40</c:f>
              <c:strCache>
                <c:ptCount val="1"/>
                <c:pt idx="0">
                  <c:v>Sri Lanka</c:v>
                </c:pt>
              </c:strCache>
            </c:strRef>
          </c:tx>
          <c:spPr>
            <a:solidFill>
              <a:srgbClr val="7030A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SPLIT'!$I$40</c:f>
              <c:numCache>
                <c:formatCode>0</c:formatCode>
                <c:ptCount val="1"/>
                <c:pt idx="0">
                  <c:v>1</c:v>
                </c:pt>
              </c:numCache>
            </c:numRef>
          </c:val>
          <c:extLst>
            <c:ext xmlns:c16="http://schemas.microsoft.com/office/drawing/2014/chart" uri="{C3380CC4-5D6E-409C-BE32-E72D297353CC}">
              <c16:uniqueId val="{00000011-E0A4-46BD-A409-71CCD00893BC}"/>
            </c:ext>
          </c:extLst>
        </c:ser>
        <c:ser>
          <c:idx val="14"/>
          <c:order val="14"/>
          <c:tx>
            <c:strRef>
              <c:f>'COUNTRY SPLIT'!$H$41</c:f>
              <c:strCache>
                <c:ptCount val="1"/>
                <c:pt idx="0">
                  <c:v>Taiwan</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SPLIT'!$I$41</c:f>
              <c:numCache>
                <c:formatCode>0</c:formatCode>
                <c:ptCount val="1"/>
                <c:pt idx="0">
                  <c:v>10</c:v>
                </c:pt>
              </c:numCache>
            </c:numRef>
          </c:val>
          <c:extLst>
            <c:ext xmlns:c16="http://schemas.microsoft.com/office/drawing/2014/chart" uri="{C3380CC4-5D6E-409C-BE32-E72D297353CC}">
              <c16:uniqueId val="{00000012-E0A4-46BD-A409-71CCD00893BC}"/>
            </c:ext>
          </c:extLst>
        </c:ser>
        <c:ser>
          <c:idx val="15"/>
          <c:order val="15"/>
          <c:tx>
            <c:strRef>
              <c:f>'COUNTRY SPLIT'!$H$42</c:f>
              <c:strCache>
                <c:ptCount val="1"/>
                <c:pt idx="0">
                  <c:v>Tunisia</c:v>
                </c:pt>
              </c:strCache>
            </c:strRef>
          </c:tx>
          <c:spPr>
            <a:solidFill>
              <a:schemeClr val="accent5">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SPLIT'!$I$42</c:f>
              <c:numCache>
                <c:formatCode>0</c:formatCode>
                <c:ptCount val="1"/>
                <c:pt idx="0">
                  <c:v>16</c:v>
                </c:pt>
              </c:numCache>
            </c:numRef>
          </c:val>
          <c:extLst>
            <c:ext xmlns:c16="http://schemas.microsoft.com/office/drawing/2014/chart" uri="{C3380CC4-5D6E-409C-BE32-E72D297353CC}">
              <c16:uniqueId val="{00000013-E0A4-46BD-A409-71CCD00893BC}"/>
            </c:ext>
          </c:extLst>
        </c:ser>
        <c:ser>
          <c:idx val="16"/>
          <c:order val="16"/>
          <c:tx>
            <c:strRef>
              <c:f>'COUNTRY SPLIT'!$H$43</c:f>
              <c:strCache>
                <c:ptCount val="1"/>
                <c:pt idx="0">
                  <c:v>Turkey</c:v>
                </c:pt>
              </c:strCache>
            </c:strRef>
          </c:tx>
          <c:spPr>
            <a:solidFill>
              <a:srgbClr val="F2769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SPLIT'!$I$43</c:f>
              <c:numCache>
                <c:formatCode>0</c:formatCode>
                <c:ptCount val="1"/>
                <c:pt idx="0">
                  <c:v>7.2727272727272725</c:v>
                </c:pt>
              </c:numCache>
            </c:numRef>
          </c:val>
          <c:extLst>
            <c:ext xmlns:c16="http://schemas.microsoft.com/office/drawing/2014/chart" uri="{C3380CC4-5D6E-409C-BE32-E72D297353CC}">
              <c16:uniqueId val="{00000014-E0A4-46BD-A409-71CCD00893BC}"/>
            </c:ext>
          </c:extLst>
        </c:ser>
        <c:ser>
          <c:idx val="17"/>
          <c:order val="17"/>
          <c:tx>
            <c:strRef>
              <c:f>'COUNTRY SPLIT'!$H$44</c:f>
              <c:strCache>
                <c:ptCount val="1"/>
                <c:pt idx="0">
                  <c:v>Vietnam</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'COUNTRY SPLIT'!$I$26</c:f>
              <c:strCache>
                <c:ptCount val="1"/>
                <c:pt idx="0">
                  <c:v>Average</c:v>
                </c:pt>
              </c:strCache>
            </c:strRef>
          </c:cat>
          <c:val>
            <c:numRef>
              <c:f>'COUNTRY SPLIT'!$I$44</c:f>
              <c:numCache>
                <c:formatCode>0</c:formatCode>
                <c:ptCount val="1"/>
                <c:pt idx="0">
                  <c:v>10.6</c:v>
                </c:pt>
              </c:numCache>
            </c:numRef>
          </c:val>
          <c:extLst>
            <c:ext xmlns:c16="http://schemas.microsoft.com/office/drawing/2014/chart" uri="{C3380CC4-5D6E-409C-BE32-E72D297353CC}">
              <c16:uniqueId val="{00000015-E0A4-46BD-A409-71CCD00893BC}"/>
            </c:ext>
          </c:extLst>
        </c:ser>
        <c:dLbls>
          <c:showLegendKey val="0"/>
          <c:showVal val="0"/>
          <c:showCatName val="0"/>
          <c:showSerName val="0"/>
          <c:showPercent val="0"/>
          <c:showBubbleSize val="0"/>
        </c:dLbls>
        <c:gapWidth val="150"/>
        <c:overlap val="100"/>
        <c:axId val="1126276000"/>
        <c:axId val="1126276480"/>
      </c:barChart>
      <c:catAx>
        <c:axId val="1126276000"/>
        <c:scaling>
          <c:orientation val="minMax"/>
        </c:scaling>
        <c:delete val="1"/>
        <c:axPos val="l"/>
        <c:numFmt formatCode="General" sourceLinked="1"/>
        <c:majorTickMark val="none"/>
        <c:minorTickMark val="none"/>
        <c:tickLblPos val="nextTo"/>
        <c:crossAx val="1126276480"/>
        <c:crosses val="autoZero"/>
        <c:auto val="1"/>
        <c:lblAlgn val="ctr"/>
        <c:lblOffset val="100"/>
        <c:noMultiLvlLbl val="0"/>
      </c:catAx>
      <c:valAx>
        <c:axId val="1126276480"/>
        <c:scaling>
          <c:orientation val="minMax"/>
        </c:scaling>
        <c:delete val="1"/>
        <c:axPos val="b"/>
        <c:numFmt formatCode="0" sourceLinked="1"/>
        <c:majorTickMark val="none"/>
        <c:minorTickMark val="none"/>
        <c:tickLblPos val="nextTo"/>
        <c:crossAx val="1126276000"/>
        <c:crosses val="autoZero"/>
        <c:crossBetween val="between"/>
      </c:valAx>
      <c:spPr>
        <a:noFill/>
        <a:ln w="25400">
          <a:noFill/>
        </a:ln>
        <a:effectLst/>
      </c:spPr>
    </c:plotArea>
    <c:legend>
      <c:legendPos val="b"/>
      <c:layout>
        <c:manualLayout>
          <c:xMode val="edge"/>
          <c:yMode val="edge"/>
          <c:x val="1.5480695214003819E-2"/>
          <c:y val="0.64882195104647489"/>
          <c:w val="0.85485898483848133"/>
          <c:h val="0.20967887170407015"/>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77BF86-1B5E-4082-AC61-DA342508EE1A}" type="datetimeFigureOut">
              <a:rPr lang="en-GB" smtClean="0"/>
              <a:t>30/01/2026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6589B6-385A-4835-9F62-35C25A4BEF28}" type="slidenum">
              <a:rPr lang="en-GB" smtClean="0"/>
              <a:t>‹#›</a:t>
            </a:fld>
            <a:endParaRPr lang="en-GB" dirty="0"/>
          </a:p>
        </p:txBody>
      </p:sp>
    </p:spTree>
    <p:extLst>
      <p:ext uri="{BB962C8B-B14F-4D97-AF65-F5344CB8AC3E}">
        <p14:creationId xmlns:p14="http://schemas.microsoft.com/office/powerpoint/2010/main" val="891892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26589B6-385A-4835-9F62-35C25A4BEF28}" type="slidenum">
              <a:rPr lang="en-GB" smtClean="0"/>
              <a:t>2</a:t>
            </a:fld>
            <a:endParaRPr lang="en-GB" dirty="0"/>
          </a:p>
        </p:txBody>
      </p:sp>
    </p:spTree>
    <p:extLst>
      <p:ext uri="{BB962C8B-B14F-4D97-AF65-F5344CB8AC3E}">
        <p14:creationId xmlns:p14="http://schemas.microsoft.com/office/powerpoint/2010/main" val="2237137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26589B6-385A-4835-9F62-35C25A4BEF28}" type="slidenum">
              <a:rPr lang="en-GB" smtClean="0"/>
              <a:t>3</a:t>
            </a:fld>
            <a:endParaRPr lang="en-GB" dirty="0"/>
          </a:p>
        </p:txBody>
      </p:sp>
    </p:spTree>
    <p:extLst>
      <p:ext uri="{BB962C8B-B14F-4D97-AF65-F5344CB8AC3E}">
        <p14:creationId xmlns:p14="http://schemas.microsoft.com/office/powerpoint/2010/main" val="3675354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26589B6-385A-4835-9F62-35C25A4BEF28}" type="slidenum">
              <a:rPr lang="en-GB" smtClean="0"/>
              <a:t>4</a:t>
            </a:fld>
            <a:endParaRPr lang="en-GB" dirty="0"/>
          </a:p>
        </p:txBody>
      </p:sp>
    </p:spTree>
    <p:extLst>
      <p:ext uri="{BB962C8B-B14F-4D97-AF65-F5344CB8AC3E}">
        <p14:creationId xmlns:p14="http://schemas.microsoft.com/office/powerpoint/2010/main" val="21097681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26589B6-385A-4835-9F62-35C25A4BEF28}" type="slidenum">
              <a:rPr lang="en-GB" smtClean="0"/>
              <a:t>5</a:t>
            </a:fld>
            <a:endParaRPr lang="en-GB" dirty="0"/>
          </a:p>
        </p:txBody>
      </p:sp>
    </p:spTree>
    <p:extLst>
      <p:ext uri="{BB962C8B-B14F-4D97-AF65-F5344CB8AC3E}">
        <p14:creationId xmlns:p14="http://schemas.microsoft.com/office/powerpoint/2010/main" val="2621967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993DD-C24F-7764-AE7C-12DB883DBD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FD4879-EC29-87A2-13C5-901F8247BE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2F9256-31C7-E254-B447-166BEBBFEFC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5FA61C9-E819-7B0C-30AB-992AEFCE57AB}"/>
              </a:ext>
            </a:extLst>
          </p:cNvPr>
          <p:cNvSpPr>
            <a:spLocks noGrp="1"/>
          </p:cNvSpPr>
          <p:nvPr>
            <p:ph type="sldNum" sz="quarter" idx="5"/>
          </p:nvPr>
        </p:nvSpPr>
        <p:spPr/>
        <p:txBody>
          <a:bodyPr/>
          <a:lstStyle/>
          <a:p>
            <a:fld id="{626589B6-385A-4835-9F62-35C25A4BEF28}" type="slidenum">
              <a:rPr lang="en-GB" smtClean="0"/>
              <a:t>6</a:t>
            </a:fld>
            <a:endParaRPr lang="en-GB" dirty="0"/>
          </a:p>
        </p:txBody>
      </p:sp>
    </p:spTree>
    <p:extLst>
      <p:ext uri="{BB962C8B-B14F-4D97-AF65-F5344CB8AC3E}">
        <p14:creationId xmlns:p14="http://schemas.microsoft.com/office/powerpoint/2010/main" val="2554059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6AF23-5911-2BF4-F2CD-F54264640E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3232128-08DC-429C-5F90-778601ED12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F4477CF-7FD7-C20D-009E-AAFE9B80AB65}"/>
              </a:ext>
            </a:extLst>
          </p:cNvPr>
          <p:cNvSpPr>
            <a:spLocks noGrp="1"/>
          </p:cNvSpPr>
          <p:nvPr>
            <p:ph type="dt" sz="half" idx="10"/>
          </p:nvPr>
        </p:nvSpPr>
        <p:spPr/>
        <p:txBody>
          <a:bodyPr/>
          <a:lstStyle/>
          <a:p>
            <a:fld id="{0983CEE3-454C-4EFC-9517-DBBAC542493B}" type="datetimeFigureOut">
              <a:rPr lang="en-GB" smtClean="0"/>
              <a:t>30/01/2026</a:t>
            </a:fld>
            <a:endParaRPr lang="en-GB" dirty="0"/>
          </a:p>
        </p:txBody>
      </p:sp>
      <p:sp>
        <p:nvSpPr>
          <p:cNvPr id="5" name="Footer Placeholder 4">
            <a:extLst>
              <a:ext uri="{FF2B5EF4-FFF2-40B4-BE49-F238E27FC236}">
                <a16:creationId xmlns:a16="http://schemas.microsoft.com/office/drawing/2014/main" id="{60EAB8B3-C10B-8286-D314-F2AD9CF5A38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01B18D9-E70B-E497-67E2-A57B7F38E550}"/>
              </a:ext>
            </a:extLst>
          </p:cNvPr>
          <p:cNvSpPr>
            <a:spLocks noGrp="1"/>
          </p:cNvSpPr>
          <p:nvPr>
            <p:ph type="sldNum" sz="quarter" idx="12"/>
          </p:nvPr>
        </p:nvSpPr>
        <p:spPr/>
        <p:txBody>
          <a:bodyPr/>
          <a:lstStyle/>
          <a:p>
            <a:fld id="{83D842FF-9627-4185-8737-705F6B0DA3E5}" type="slidenum">
              <a:rPr lang="en-GB" smtClean="0"/>
              <a:t>‹#›</a:t>
            </a:fld>
            <a:endParaRPr lang="en-GB" dirty="0"/>
          </a:p>
        </p:txBody>
      </p:sp>
    </p:spTree>
    <p:extLst>
      <p:ext uri="{BB962C8B-B14F-4D97-AF65-F5344CB8AC3E}">
        <p14:creationId xmlns:p14="http://schemas.microsoft.com/office/powerpoint/2010/main" val="3875565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DA3C5-BC7C-0681-30B0-66208FFE6D8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B0CEED3-EA66-ACD3-AAF1-514BD6101B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DAA3B3-59A8-B4DE-9356-DF85561F7711}"/>
              </a:ext>
            </a:extLst>
          </p:cNvPr>
          <p:cNvSpPr>
            <a:spLocks noGrp="1"/>
          </p:cNvSpPr>
          <p:nvPr>
            <p:ph type="dt" sz="half" idx="10"/>
          </p:nvPr>
        </p:nvSpPr>
        <p:spPr/>
        <p:txBody>
          <a:bodyPr/>
          <a:lstStyle/>
          <a:p>
            <a:fld id="{0983CEE3-454C-4EFC-9517-DBBAC542493B}" type="datetimeFigureOut">
              <a:rPr lang="en-GB" smtClean="0"/>
              <a:t>30/01/2026</a:t>
            </a:fld>
            <a:endParaRPr lang="en-GB" dirty="0"/>
          </a:p>
        </p:txBody>
      </p:sp>
      <p:sp>
        <p:nvSpPr>
          <p:cNvPr id="5" name="Footer Placeholder 4">
            <a:extLst>
              <a:ext uri="{FF2B5EF4-FFF2-40B4-BE49-F238E27FC236}">
                <a16:creationId xmlns:a16="http://schemas.microsoft.com/office/drawing/2014/main" id="{7E9557EA-2ABA-992F-240D-2E477865016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B1414C8-1D33-25F0-2092-063209E2D9F7}"/>
              </a:ext>
            </a:extLst>
          </p:cNvPr>
          <p:cNvSpPr>
            <a:spLocks noGrp="1"/>
          </p:cNvSpPr>
          <p:nvPr>
            <p:ph type="sldNum" sz="quarter" idx="12"/>
          </p:nvPr>
        </p:nvSpPr>
        <p:spPr/>
        <p:txBody>
          <a:bodyPr/>
          <a:lstStyle/>
          <a:p>
            <a:fld id="{83D842FF-9627-4185-8737-705F6B0DA3E5}" type="slidenum">
              <a:rPr lang="en-GB" smtClean="0"/>
              <a:t>‹#›</a:t>
            </a:fld>
            <a:endParaRPr lang="en-GB" dirty="0"/>
          </a:p>
        </p:txBody>
      </p:sp>
    </p:spTree>
    <p:extLst>
      <p:ext uri="{BB962C8B-B14F-4D97-AF65-F5344CB8AC3E}">
        <p14:creationId xmlns:p14="http://schemas.microsoft.com/office/powerpoint/2010/main" val="3619242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89E6A5-0F98-1D4A-2AA1-5971898F652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AAA5607-50D1-0F94-2E08-4480247152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108AE9-1ED8-100F-7EEE-CAFD42770ECE}"/>
              </a:ext>
            </a:extLst>
          </p:cNvPr>
          <p:cNvSpPr>
            <a:spLocks noGrp="1"/>
          </p:cNvSpPr>
          <p:nvPr>
            <p:ph type="dt" sz="half" idx="10"/>
          </p:nvPr>
        </p:nvSpPr>
        <p:spPr/>
        <p:txBody>
          <a:bodyPr/>
          <a:lstStyle/>
          <a:p>
            <a:fld id="{0983CEE3-454C-4EFC-9517-DBBAC542493B}" type="datetimeFigureOut">
              <a:rPr lang="en-GB" smtClean="0"/>
              <a:t>30/01/2026</a:t>
            </a:fld>
            <a:endParaRPr lang="en-GB" dirty="0"/>
          </a:p>
        </p:txBody>
      </p:sp>
      <p:sp>
        <p:nvSpPr>
          <p:cNvPr id="5" name="Footer Placeholder 4">
            <a:extLst>
              <a:ext uri="{FF2B5EF4-FFF2-40B4-BE49-F238E27FC236}">
                <a16:creationId xmlns:a16="http://schemas.microsoft.com/office/drawing/2014/main" id="{B48637D5-41B5-72D3-BD93-54D8CB671B0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F44FC4E-77F4-76EC-CA92-0E874F8DC4E4}"/>
              </a:ext>
            </a:extLst>
          </p:cNvPr>
          <p:cNvSpPr>
            <a:spLocks noGrp="1"/>
          </p:cNvSpPr>
          <p:nvPr>
            <p:ph type="sldNum" sz="quarter" idx="12"/>
          </p:nvPr>
        </p:nvSpPr>
        <p:spPr/>
        <p:txBody>
          <a:bodyPr/>
          <a:lstStyle/>
          <a:p>
            <a:fld id="{83D842FF-9627-4185-8737-705F6B0DA3E5}" type="slidenum">
              <a:rPr lang="en-GB" smtClean="0"/>
              <a:t>‹#›</a:t>
            </a:fld>
            <a:endParaRPr lang="en-GB" dirty="0"/>
          </a:p>
        </p:txBody>
      </p:sp>
    </p:spTree>
    <p:extLst>
      <p:ext uri="{BB962C8B-B14F-4D97-AF65-F5344CB8AC3E}">
        <p14:creationId xmlns:p14="http://schemas.microsoft.com/office/powerpoint/2010/main" val="3083613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58CEE-9718-190B-D847-E271283B569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C09D471-632B-6734-3CB1-151ACF3995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8D0816-0FAA-0B00-BD7F-982C01F343E1}"/>
              </a:ext>
            </a:extLst>
          </p:cNvPr>
          <p:cNvSpPr>
            <a:spLocks noGrp="1"/>
          </p:cNvSpPr>
          <p:nvPr>
            <p:ph type="dt" sz="half" idx="10"/>
          </p:nvPr>
        </p:nvSpPr>
        <p:spPr/>
        <p:txBody>
          <a:bodyPr/>
          <a:lstStyle/>
          <a:p>
            <a:fld id="{0983CEE3-454C-4EFC-9517-DBBAC542493B}" type="datetimeFigureOut">
              <a:rPr lang="en-GB" smtClean="0"/>
              <a:t>30/01/2026</a:t>
            </a:fld>
            <a:endParaRPr lang="en-GB" dirty="0"/>
          </a:p>
        </p:txBody>
      </p:sp>
      <p:sp>
        <p:nvSpPr>
          <p:cNvPr id="5" name="Footer Placeholder 4">
            <a:extLst>
              <a:ext uri="{FF2B5EF4-FFF2-40B4-BE49-F238E27FC236}">
                <a16:creationId xmlns:a16="http://schemas.microsoft.com/office/drawing/2014/main" id="{8C79214A-5B40-1516-FA2B-C53E70A2F30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8DA03D3-A011-4481-369B-4C0E4AA9186A}"/>
              </a:ext>
            </a:extLst>
          </p:cNvPr>
          <p:cNvSpPr>
            <a:spLocks noGrp="1"/>
          </p:cNvSpPr>
          <p:nvPr>
            <p:ph type="sldNum" sz="quarter" idx="12"/>
          </p:nvPr>
        </p:nvSpPr>
        <p:spPr/>
        <p:txBody>
          <a:bodyPr/>
          <a:lstStyle/>
          <a:p>
            <a:fld id="{83D842FF-9627-4185-8737-705F6B0DA3E5}" type="slidenum">
              <a:rPr lang="en-GB" smtClean="0"/>
              <a:t>‹#›</a:t>
            </a:fld>
            <a:endParaRPr lang="en-GB" dirty="0"/>
          </a:p>
        </p:txBody>
      </p:sp>
    </p:spTree>
    <p:extLst>
      <p:ext uri="{BB962C8B-B14F-4D97-AF65-F5344CB8AC3E}">
        <p14:creationId xmlns:p14="http://schemas.microsoft.com/office/powerpoint/2010/main" val="102555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A3A13-E949-65A9-0031-3E14E442D38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3B50529-21A3-689E-0404-B18703405F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24E210-A4CB-4450-9079-9F29AFAE6BD6}"/>
              </a:ext>
            </a:extLst>
          </p:cNvPr>
          <p:cNvSpPr>
            <a:spLocks noGrp="1"/>
          </p:cNvSpPr>
          <p:nvPr>
            <p:ph type="dt" sz="half" idx="10"/>
          </p:nvPr>
        </p:nvSpPr>
        <p:spPr/>
        <p:txBody>
          <a:bodyPr/>
          <a:lstStyle/>
          <a:p>
            <a:fld id="{0983CEE3-454C-4EFC-9517-DBBAC542493B}" type="datetimeFigureOut">
              <a:rPr lang="en-GB" smtClean="0"/>
              <a:t>30/01/2026</a:t>
            </a:fld>
            <a:endParaRPr lang="en-GB" dirty="0"/>
          </a:p>
        </p:txBody>
      </p:sp>
      <p:sp>
        <p:nvSpPr>
          <p:cNvPr id="5" name="Footer Placeholder 4">
            <a:extLst>
              <a:ext uri="{FF2B5EF4-FFF2-40B4-BE49-F238E27FC236}">
                <a16:creationId xmlns:a16="http://schemas.microsoft.com/office/drawing/2014/main" id="{60CFD569-C910-919B-AFF6-DC9F9FF6B63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66D9025-DEF8-A6DC-F770-94C3EBB43606}"/>
              </a:ext>
            </a:extLst>
          </p:cNvPr>
          <p:cNvSpPr>
            <a:spLocks noGrp="1"/>
          </p:cNvSpPr>
          <p:nvPr>
            <p:ph type="sldNum" sz="quarter" idx="12"/>
          </p:nvPr>
        </p:nvSpPr>
        <p:spPr/>
        <p:txBody>
          <a:bodyPr/>
          <a:lstStyle/>
          <a:p>
            <a:fld id="{83D842FF-9627-4185-8737-705F6B0DA3E5}" type="slidenum">
              <a:rPr lang="en-GB" smtClean="0"/>
              <a:t>‹#›</a:t>
            </a:fld>
            <a:endParaRPr lang="en-GB" dirty="0"/>
          </a:p>
        </p:txBody>
      </p:sp>
    </p:spTree>
    <p:extLst>
      <p:ext uri="{BB962C8B-B14F-4D97-AF65-F5344CB8AC3E}">
        <p14:creationId xmlns:p14="http://schemas.microsoft.com/office/powerpoint/2010/main" val="1928756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77657-B0CA-0C4B-E855-4A0CC7F852F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07F23B-63DD-C34A-5803-BB81FC7281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2AB86F5-0268-B78D-7B3E-9690C8E2146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86A6ECE-29D5-E64B-0736-ABCAE2262F97}"/>
              </a:ext>
            </a:extLst>
          </p:cNvPr>
          <p:cNvSpPr>
            <a:spLocks noGrp="1"/>
          </p:cNvSpPr>
          <p:nvPr>
            <p:ph type="dt" sz="half" idx="10"/>
          </p:nvPr>
        </p:nvSpPr>
        <p:spPr/>
        <p:txBody>
          <a:bodyPr/>
          <a:lstStyle/>
          <a:p>
            <a:fld id="{0983CEE3-454C-4EFC-9517-DBBAC542493B}" type="datetimeFigureOut">
              <a:rPr lang="en-GB" smtClean="0"/>
              <a:t>30/01/2026</a:t>
            </a:fld>
            <a:endParaRPr lang="en-GB" dirty="0"/>
          </a:p>
        </p:txBody>
      </p:sp>
      <p:sp>
        <p:nvSpPr>
          <p:cNvPr id="6" name="Footer Placeholder 5">
            <a:extLst>
              <a:ext uri="{FF2B5EF4-FFF2-40B4-BE49-F238E27FC236}">
                <a16:creationId xmlns:a16="http://schemas.microsoft.com/office/drawing/2014/main" id="{BE6A5FB4-FBA6-204D-2CC3-205F72C73F1B}"/>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AD824E3D-AD29-6EE2-04B7-CD6A60E4EE8F}"/>
              </a:ext>
            </a:extLst>
          </p:cNvPr>
          <p:cNvSpPr>
            <a:spLocks noGrp="1"/>
          </p:cNvSpPr>
          <p:nvPr>
            <p:ph type="sldNum" sz="quarter" idx="12"/>
          </p:nvPr>
        </p:nvSpPr>
        <p:spPr/>
        <p:txBody>
          <a:bodyPr/>
          <a:lstStyle/>
          <a:p>
            <a:fld id="{83D842FF-9627-4185-8737-705F6B0DA3E5}" type="slidenum">
              <a:rPr lang="en-GB" smtClean="0"/>
              <a:t>‹#›</a:t>
            </a:fld>
            <a:endParaRPr lang="en-GB" dirty="0"/>
          </a:p>
        </p:txBody>
      </p:sp>
    </p:spTree>
    <p:extLst>
      <p:ext uri="{BB962C8B-B14F-4D97-AF65-F5344CB8AC3E}">
        <p14:creationId xmlns:p14="http://schemas.microsoft.com/office/powerpoint/2010/main" val="26393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B394D-8FE9-C539-656B-891238DF6A4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9822587-C04C-327D-F7F0-18729CE8D7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62B479-9851-CFD5-2F3F-BFF0203E2C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50FAFFF-C72D-C7D8-140B-E538296FC4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F94793-3E93-ADE7-37DD-90ECB8BCB6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8914E7D-3849-986F-BF42-3C42A2D864D0}"/>
              </a:ext>
            </a:extLst>
          </p:cNvPr>
          <p:cNvSpPr>
            <a:spLocks noGrp="1"/>
          </p:cNvSpPr>
          <p:nvPr>
            <p:ph type="dt" sz="half" idx="10"/>
          </p:nvPr>
        </p:nvSpPr>
        <p:spPr/>
        <p:txBody>
          <a:bodyPr/>
          <a:lstStyle/>
          <a:p>
            <a:fld id="{0983CEE3-454C-4EFC-9517-DBBAC542493B}" type="datetimeFigureOut">
              <a:rPr lang="en-GB" smtClean="0"/>
              <a:t>30/01/2026</a:t>
            </a:fld>
            <a:endParaRPr lang="en-GB" dirty="0"/>
          </a:p>
        </p:txBody>
      </p:sp>
      <p:sp>
        <p:nvSpPr>
          <p:cNvPr id="8" name="Footer Placeholder 7">
            <a:extLst>
              <a:ext uri="{FF2B5EF4-FFF2-40B4-BE49-F238E27FC236}">
                <a16:creationId xmlns:a16="http://schemas.microsoft.com/office/drawing/2014/main" id="{34C32DDD-F604-E247-4F96-687E95CB6022}"/>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37F36DC5-2FBA-0179-EA11-B4F32E2A2B5C}"/>
              </a:ext>
            </a:extLst>
          </p:cNvPr>
          <p:cNvSpPr>
            <a:spLocks noGrp="1"/>
          </p:cNvSpPr>
          <p:nvPr>
            <p:ph type="sldNum" sz="quarter" idx="12"/>
          </p:nvPr>
        </p:nvSpPr>
        <p:spPr/>
        <p:txBody>
          <a:bodyPr/>
          <a:lstStyle/>
          <a:p>
            <a:fld id="{83D842FF-9627-4185-8737-705F6B0DA3E5}" type="slidenum">
              <a:rPr lang="en-GB" smtClean="0"/>
              <a:t>‹#›</a:t>
            </a:fld>
            <a:endParaRPr lang="en-GB" dirty="0"/>
          </a:p>
        </p:txBody>
      </p:sp>
    </p:spTree>
    <p:extLst>
      <p:ext uri="{BB962C8B-B14F-4D97-AF65-F5344CB8AC3E}">
        <p14:creationId xmlns:p14="http://schemas.microsoft.com/office/powerpoint/2010/main" val="208056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58808-921B-5C1A-D965-906787D47F4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6A459E9-81EB-504B-6FDD-2665C60316CD}"/>
              </a:ext>
            </a:extLst>
          </p:cNvPr>
          <p:cNvSpPr>
            <a:spLocks noGrp="1"/>
          </p:cNvSpPr>
          <p:nvPr>
            <p:ph type="dt" sz="half" idx="10"/>
          </p:nvPr>
        </p:nvSpPr>
        <p:spPr/>
        <p:txBody>
          <a:bodyPr/>
          <a:lstStyle/>
          <a:p>
            <a:fld id="{0983CEE3-454C-4EFC-9517-DBBAC542493B}" type="datetimeFigureOut">
              <a:rPr lang="en-GB" smtClean="0"/>
              <a:t>30/01/2026</a:t>
            </a:fld>
            <a:endParaRPr lang="en-GB" dirty="0"/>
          </a:p>
        </p:txBody>
      </p:sp>
      <p:sp>
        <p:nvSpPr>
          <p:cNvPr id="4" name="Footer Placeholder 3">
            <a:extLst>
              <a:ext uri="{FF2B5EF4-FFF2-40B4-BE49-F238E27FC236}">
                <a16:creationId xmlns:a16="http://schemas.microsoft.com/office/drawing/2014/main" id="{6B5CEDB2-DAE6-CAE5-D3CD-1D2CB9A826D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643BA57F-57E2-0492-E6D0-D9475FE0BA26}"/>
              </a:ext>
            </a:extLst>
          </p:cNvPr>
          <p:cNvSpPr>
            <a:spLocks noGrp="1"/>
          </p:cNvSpPr>
          <p:nvPr>
            <p:ph type="sldNum" sz="quarter" idx="12"/>
          </p:nvPr>
        </p:nvSpPr>
        <p:spPr/>
        <p:txBody>
          <a:bodyPr/>
          <a:lstStyle/>
          <a:p>
            <a:fld id="{83D842FF-9627-4185-8737-705F6B0DA3E5}" type="slidenum">
              <a:rPr lang="en-GB" smtClean="0"/>
              <a:t>‹#›</a:t>
            </a:fld>
            <a:endParaRPr lang="en-GB" dirty="0"/>
          </a:p>
        </p:txBody>
      </p:sp>
    </p:spTree>
    <p:extLst>
      <p:ext uri="{BB962C8B-B14F-4D97-AF65-F5344CB8AC3E}">
        <p14:creationId xmlns:p14="http://schemas.microsoft.com/office/powerpoint/2010/main" val="999212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CAE3B4-2A15-5624-3406-5EA425C0E7AB}"/>
              </a:ext>
            </a:extLst>
          </p:cNvPr>
          <p:cNvSpPr>
            <a:spLocks noGrp="1"/>
          </p:cNvSpPr>
          <p:nvPr>
            <p:ph type="dt" sz="half" idx="10"/>
          </p:nvPr>
        </p:nvSpPr>
        <p:spPr/>
        <p:txBody>
          <a:bodyPr/>
          <a:lstStyle/>
          <a:p>
            <a:fld id="{0983CEE3-454C-4EFC-9517-DBBAC542493B}" type="datetimeFigureOut">
              <a:rPr lang="en-GB" smtClean="0"/>
              <a:t>30/01/2026</a:t>
            </a:fld>
            <a:endParaRPr lang="en-GB" dirty="0"/>
          </a:p>
        </p:txBody>
      </p:sp>
      <p:sp>
        <p:nvSpPr>
          <p:cNvPr id="3" name="Footer Placeholder 2">
            <a:extLst>
              <a:ext uri="{FF2B5EF4-FFF2-40B4-BE49-F238E27FC236}">
                <a16:creationId xmlns:a16="http://schemas.microsoft.com/office/drawing/2014/main" id="{6F70F2B4-DF77-7C9F-793D-49FE1E29F9AF}"/>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1DE60C21-813D-5654-C704-5683EFF2FD28}"/>
              </a:ext>
            </a:extLst>
          </p:cNvPr>
          <p:cNvSpPr>
            <a:spLocks noGrp="1"/>
          </p:cNvSpPr>
          <p:nvPr>
            <p:ph type="sldNum" sz="quarter" idx="12"/>
          </p:nvPr>
        </p:nvSpPr>
        <p:spPr/>
        <p:txBody>
          <a:bodyPr/>
          <a:lstStyle/>
          <a:p>
            <a:fld id="{83D842FF-9627-4185-8737-705F6B0DA3E5}" type="slidenum">
              <a:rPr lang="en-GB" smtClean="0"/>
              <a:t>‹#›</a:t>
            </a:fld>
            <a:endParaRPr lang="en-GB" dirty="0"/>
          </a:p>
        </p:txBody>
      </p:sp>
    </p:spTree>
    <p:extLst>
      <p:ext uri="{BB962C8B-B14F-4D97-AF65-F5344CB8AC3E}">
        <p14:creationId xmlns:p14="http://schemas.microsoft.com/office/powerpoint/2010/main" val="1590330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031FC-0DB2-D728-88A7-21585A5D09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B976E14-8E65-9848-E5D1-6D53E87806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4E8CEBB-AF70-AAFE-9015-A11054AACC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B1E37D-56B4-B914-6ABA-F67E934B9ADD}"/>
              </a:ext>
            </a:extLst>
          </p:cNvPr>
          <p:cNvSpPr>
            <a:spLocks noGrp="1"/>
          </p:cNvSpPr>
          <p:nvPr>
            <p:ph type="dt" sz="half" idx="10"/>
          </p:nvPr>
        </p:nvSpPr>
        <p:spPr/>
        <p:txBody>
          <a:bodyPr/>
          <a:lstStyle/>
          <a:p>
            <a:fld id="{0983CEE3-454C-4EFC-9517-DBBAC542493B}" type="datetimeFigureOut">
              <a:rPr lang="en-GB" smtClean="0"/>
              <a:t>30/01/2026</a:t>
            </a:fld>
            <a:endParaRPr lang="en-GB" dirty="0"/>
          </a:p>
        </p:txBody>
      </p:sp>
      <p:sp>
        <p:nvSpPr>
          <p:cNvPr id="6" name="Footer Placeholder 5">
            <a:extLst>
              <a:ext uri="{FF2B5EF4-FFF2-40B4-BE49-F238E27FC236}">
                <a16:creationId xmlns:a16="http://schemas.microsoft.com/office/drawing/2014/main" id="{BF67367D-7E15-CA4D-88C0-C8A92201D57B}"/>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C9CE461-FE6B-E16C-8A94-BBD54C6FC97F}"/>
              </a:ext>
            </a:extLst>
          </p:cNvPr>
          <p:cNvSpPr>
            <a:spLocks noGrp="1"/>
          </p:cNvSpPr>
          <p:nvPr>
            <p:ph type="sldNum" sz="quarter" idx="12"/>
          </p:nvPr>
        </p:nvSpPr>
        <p:spPr/>
        <p:txBody>
          <a:bodyPr/>
          <a:lstStyle/>
          <a:p>
            <a:fld id="{83D842FF-9627-4185-8737-705F6B0DA3E5}" type="slidenum">
              <a:rPr lang="en-GB" smtClean="0"/>
              <a:t>‹#›</a:t>
            </a:fld>
            <a:endParaRPr lang="en-GB" dirty="0"/>
          </a:p>
        </p:txBody>
      </p:sp>
    </p:spTree>
    <p:extLst>
      <p:ext uri="{BB962C8B-B14F-4D97-AF65-F5344CB8AC3E}">
        <p14:creationId xmlns:p14="http://schemas.microsoft.com/office/powerpoint/2010/main" val="3845693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A48B5-C8AD-6CAD-91C4-CDA844CF87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48B832A-6DA2-BB09-CC91-168CC33232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5B8C968A-9729-000C-0D42-DFC170E939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C921F-1FD2-BC97-8B33-67408E965882}"/>
              </a:ext>
            </a:extLst>
          </p:cNvPr>
          <p:cNvSpPr>
            <a:spLocks noGrp="1"/>
          </p:cNvSpPr>
          <p:nvPr>
            <p:ph type="dt" sz="half" idx="10"/>
          </p:nvPr>
        </p:nvSpPr>
        <p:spPr/>
        <p:txBody>
          <a:bodyPr/>
          <a:lstStyle/>
          <a:p>
            <a:fld id="{0983CEE3-454C-4EFC-9517-DBBAC542493B}" type="datetimeFigureOut">
              <a:rPr lang="en-GB" smtClean="0"/>
              <a:t>30/01/2026</a:t>
            </a:fld>
            <a:endParaRPr lang="en-GB" dirty="0"/>
          </a:p>
        </p:txBody>
      </p:sp>
      <p:sp>
        <p:nvSpPr>
          <p:cNvPr id="6" name="Footer Placeholder 5">
            <a:extLst>
              <a:ext uri="{FF2B5EF4-FFF2-40B4-BE49-F238E27FC236}">
                <a16:creationId xmlns:a16="http://schemas.microsoft.com/office/drawing/2014/main" id="{61F7CB6B-C502-F0B5-B6D5-7F35637A34E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E8A1D936-9951-51AB-ED4A-3970162EE814}"/>
              </a:ext>
            </a:extLst>
          </p:cNvPr>
          <p:cNvSpPr>
            <a:spLocks noGrp="1"/>
          </p:cNvSpPr>
          <p:nvPr>
            <p:ph type="sldNum" sz="quarter" idx="12"/>
          </p:nvPr>
        </p:nvSpPr>
        <p:spPr/>
        <p:txBody>
          <a:bodyPr/>
          <a:lstStyle/>
          <a:p>
            <a:fld id="{83D842FF-9627-4185-8737-705F6B0DA3E5}" type="slidenum">
              <a:rPr lang="en-GB" smtClean="0"/>
              <a:t>‹#›</a:t>
            </a:fld>
            <a:endParaRPr lang="en-GB" dirty="0"/>
          </a:p>
        </p:txBody>
      </p:sp>
    </p:spTree>
    <p:extLst>
      <p:ext uri="{BB962C8B-B14F-4D97-AF65-F5344CB8AC3E}">
        <p14:creationId xmlns:p14="http://schemas.microsoft.com/office/powerpoint/2010/main" val="4029233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DAB7A2-4EEF-2F21-5C65-87F8BF0B79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B3F73B1-F0EA-0DA6-3EBA-272D5EFEA3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C6A33B-F51B-0E5E-CA7C-8B761C9F20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83CEE3-454C-4EFC-9517-DBBAC542493B}" type="datetimeFigureOut">
              <a:rPr lang="en-GB" smtClean="0"/>
              <a:t>30/01/2026</a:t>
            </a:fld>
            <a:endParaRPr lang="en-GB" dirty="0"/>
          </a:p>
        </p:txBody>
      </p:sp>
      <p:sp>
        <p:nvSpPr>
          <p:cNvPr id="5" name="Footer Placeholder 4">
            <a:extLst>
              <a:ext uri="{FF2B5EF4-FFF2-40B4-BE49-F238E27FC236}">
                <a16:creationId xmlns:a16="http://schemas.microsoft.com/office/drawing/2014/main" id="{50BE6E27-39F1-DB78-B694-079A4C3AC5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A0FC8DC4-09A0-3538-BB10-C674C4AA65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D842FF-9627-4185-8737-705F6B0DA3E5}" type="slidenum">
              <a:rPr lang="en-GB" smtClean="0"/>
              <a:t>‹#›</a:t>
            </a:fld>
            <a:endParaRPr lang="en-GB" dirty="0"/>
          </a:p>
        </p:txBody>
      </p:sp>
    </p:spTree>
    <p:extLst>
      <p:ext uri="{BB962C8B-B14F-4D97-AF65-F5344CB8AC3E}">
        <p14:creationId xmlns:p14="http://schemas.microsoft.com/office/powerpoint/2010/main" val="3666018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hyperlink" Target="https://pixabay.com/es/kids-negro-ni%C3%B1o-silueta-ni%C3%B1a-303544/" TargetMode="External"/><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hyperlink" Target="https://pixabay.com/es/grupo-personas-juntos-160427/"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https://freesvg.org/red-cross-silhouette" TargetMode="External"/><Relationship Id="rId11" Type="http://schemas.openxmlformats.org/officeDocument/2006/relationships/image" Target="../media/image6.png"/><Relationship Id="rId5" Type="http://schemas.openxmlformats.org/officeDocument/2006/relationships/image" Target="../media/image3.png"/><Relationship Id="rId10" Type="http://schemas.openxmlformats.org/officeDocument/2006/relationships/hyperlink" Target="https://pixabay.com/en/gears-options-settings-silhouette-467261/" TargetMode="External"/><Relationship Id="rId4" Type="http://schemas.openxmlformats.org/officeDocument/2006/relationships/hyperlink" Target="https://pixabay.com/en/computer-icon-handshake-business-2384752/" TargetMode="External"/><Relationship Id="rId9" Type="http://schemas.openxmlformats.org/officeDocument/2006/relationships/image" Target="../media/image5.png"/><Relationship Id="rId14" Type="http://schemas.openxmlformats.org/officeDocument/2006/relationships/hyperlink" Target="http://pngimg.com/download/21532"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svgsilh.com/image/189254.html" TargetMode="External"/><Relationship Id="rId13" Type="http://schemas.openxmlformats.org/officeDocument/2006/relationships/hyperlink" Target="https://svgsilh.com/image/1139385.html" TargetMode="External"/><Relationship Id="rId3" Type="http://schemas.openxmlformats.org/officeDocument/2006/relationships/image" Target="../media/image8.png"/><Relationship Id="rId7" Type="http://schemas.openxmlformats.org/officeDocument/2006/relationships/image" Target="../media/image10.png"/><Relationship Id="rId12" Type="http://schemas.openxmlformats.org/officeDocument/2006/relationships/image" Target="../media/image13.sv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s://freesvg.org/human-hand-with-text-stop" TargetMode="External"/><Relationship Id="rId11" Type="http://schemas.openxmlformats.org/officeDocument/2006/relationships/image" Target="../media/image12.png"/><Relationship Id="rId5" Type="http://schemas.openxmlformats.org/officeDocument/2006/relationships/image" Target="../media/image9.png"/><Relationship Id="rId15" Type="http://schemas.openxmlformats.org/officeDocument/2006/relationships/hyperlink" Target="https://pixabay.com/en/calendar-icon-minimalist-time-1559935/" TargetMode="External"/><Relationship Id="rId10" Type="http://schemas.openxmlformats.org/officeDocument/2006/relationships/hyperlink" Target="https://pixabay.com/en/pencil-writing-draft-author-sketch-148062/" TargetMode="External"/><Relationship Id="rId4" Type="http://schemas.openxmlformats.org/officeDocument/2006/relationships/hyperlink" Target="https://www.pngall.com/equal-sign-png" TargetMode="External"/><Relationship Id="rId9" Type="http://schemas.openxmlformats.org/officeDocument/2006/relationships/image" Target="../media/image11.png"/><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4ABFA62-F508-202B-D9CE-01D460A6F8C6}"/>
              </a:ext>
            </a:extLst>
          </p:cNvPr>
          <p:cNvSpPr/>
          <p:nvPr/>
        </p:nvSpPr>
        <p:spPr>
          <a:xfrm>
            <a:off x="0" y="4041507"/>
            <a:ext cx="12192000" cy="284506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a:extLst>
              <a:ext uri="{FF2B5EF4-FFF2-40B4-BE49-F238E27FC236}">
                <a16:creationId xmlns:a16="http://schemas.microsoft.com/office/drawing/2014/main" id="{3AF3FC63-0149-BF42-C392-745F5F1365C0}"/>
              </a:ext>
            </a:extLst>
          </p:cNvPr>
          <p:cNvSpPr/>
          <p:nvPr/>
        </p:nvSpPr>
        <p:spPr>
          <a:xfrm>
            <a:off x="1645920" y="802483"/>
            <a:ext cx="9174480" cy="1107996"/>
          </a:xfrm>
          <a:prstGeom prst="rect">
            <a:avLst/>
          </a:prstGeom>
        </p:spPr>
        <p:txBody>
          <a:bodyPr wrap="square">
            <a:spAutoFit/>
          </a:bodyPr>
          <a:lstStyle/>
          <a:p>
            <a:pPr algn="ctr"/>
            <a:r>
              <a:rPr lang="en-GB" sz="4800" b="1" dirty="0">
                <a:latin typeface="Avenir Next LT Pro" panose="020B0504020202020204" pitchFamily="34" charset="0"/>
                <a:cs typeface="Arial" panose="020B0604020202020204" pitchFamily="34" charset="0"/>
              </a:rPr>
              <a:t>Non-Compliance Disclosure</a:t>
            </a:r>
            <a:br>
              <a:rPr lang="en-GB" sz="4400" b="1" dirty="0">
                <a:latin typeface="Avenir Next LT Pro" panose="020B0504020202020204" pitchFamily="34" charset="0"/>
                <a:cs typeface="Arial" panose="020B0604020202020204" pitchFamily="34" charset="0"/>
              </a:rPr>
            </a:br>
            <a:endParaRPr lang="en-GB" dirty="0"/>
          </a:p>
        </p:txBody>
      </p:sp>
      <p:sp>
        <p:nvSpPr>
          <p:cNvPr id="9" name="TextBox 8">
            <a:extLst>
              <a:ext uri="{FF2B5EF4-FFF2-40B4-BE49-F238E27FC236}">
                <a16:creationId xmlns:a16="http://schemas.microsoft.com/office/drawing/2014/main" id="{47DD717D-CE24-C10F-118A-1156D0A657A5}"/>
              </a:ext>
            </a:extLst>
          </p:cNvPr>
          <p:cNvSpPr txBox="1"/>
          <p:nvPr/>
        </p:nvSpPr>
        <p:spPr>
          <a:xfrm>
            <a:off x="3373787" y="4956209"/>
            <a:ext cx="5718744" cy="1015663"/>
          </a:xfrm>
          <a:prstGeom prst="rect">
            <a:avLst/>
          </a:prstGeom>
          <a:noFill/>
        </p:spPr>
        <p:txBody>
          <a:bodyPr wrap="square" rtlCol="0">
            <a:spAutoFit/>
          </a:bodyPr>
          <a:lstStyle/>
          <a:p>
            <a:pPr algn="ctr"/>
            <a:r>
              <a:rPr lang="en-GB" sz="3600" dirty="0">
                <a:solidFill>
                  <a:schemeClr val="bg1"/>
                </a:solidFill>
              </a:rPr>
              <a:t>JD Social Responsibility Team</a:t>
            </a:r>
          </a:p>
          <a:p>
            <a:pPr algn="ctr"/>
            <a:r>
              <a:rPr lang="en-GB" sz="2400" dirty="0">
                <a:solidFill>
                  <a:schemeClr val="bg1"/>
                </a:solidFill>
              </a:rPr>
              <a:t>1</a:t>
            </a:r>
            <a:r>
              <a:rPr lang="en-GB" sz="2400" baseline="30000" dirty="0">
                <a:solidFill>
                  <a:schemeClr val="bg1"/>
                </a:solidFill>
              </a:rPr>
              <a:t>st</a:t>
            </a:r>
            <a:r>
              <a:rPr lang="en-GB" sz="2400" dirty="0">
                <a:solidFill>
                  <a:schemeClr val="bg1"/>
                </a:solidFill>
              </a:rPr>
              <a:t> January 2025 – 31</a:t>
            </a:r>
            <a:r>
              <a:rPr lang="en-GB" sz="2400" baseline="30000" dirty="0">
                <a:solidFill>
                  <a:schemeClr val="bg1"/>
                </a:solidFill>
              </a:rPr>
              <a:t>st</a:t>
            </a:r>
            <a:r>
              <a:rPr lang="en-GB" sz="2400" dirty="0">
                <a:solidFill>
                  <a:schemeClr val="bg1"/>
                </a:solidFill>
              </a:rPr>
              <a:t> December 2025</a:t>
            </a:r>
          </a:p>
        </p:txBody>
      </p:sp>
      <p:pic>
        <p:nvPicPr>
          <p:cNvPr id="10" name="Picture 9" descr="A picture containing shape&#10;&#10;Description automatically generated">
            <a:extLst>
              <a:ext uri="{FF2B5EF4-FFF2-40B4-BE49-F238E27FC236}">
                <a16:creationId xmlns:a16="http://schemas.microsoft.com/office/drawing/2014/main" id="{F6BFAB3B-31F2-CBC5-70E4-04FD66C27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46453" y="2589869"/>
            <a:ext cx="2573413" cy="839131"/>
          </a:xfrm>
          <a:prstGeom prst="rect">
            <a:avLst/>
          </a:prstGeom>
        </p:spPr>
      </p:pic>
    </p:spTree>
    <p:extLst>
      <p:ext uri="{BB962C8B-B14F-4D97-AF65-F5344CB8AC3E}">
        <p14:creationId xmlns:p14="http://schemas.microsoft.com/office/powerpoint/2010/main" val="3155703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A14D6C-FC9A-3407-99B9-19C02623AB3B}"/>
              </a:ext>
            </a:extLst>
          </p:cNvPr>
          <p:cNvSpPr/>
          <p:nvPr/>
        </p:nvSpPr>
        <p:spPr>
          <a:xfrm>
            <a:off x="930282" y="1073597"/>
            <a:ext cx="5400351" cy="4524315"/>
          </a:xfrm>
          <a:prstGeom prst="rect">
            <a:avLst/>
          </a:prstGeom>
        </p:spPr>
        <p:txBody>
          <a:bodyPr wrap="square">
            <a:spAutoFit/>
          </a:bodyPr>
          <a:lstStyle/>
          <a:p>
            <a:r>
              <a:rPr lang="en-GB" sz="1600" dirty="0">
                <a:latin typeface="Arial" panose="020B0604020202020204" pitchFamily="34" charset="0"/>
                <a:cs typeface="Arial" panose="020B0604020202020204" pitchFamily="34" charset="0"/>
              </a:rPr>
              <a:t>The compliance team works within an internal audit scope defined by the International Labour Organisation standards, which classifies all non-compliances and from this, action plans are formulated.</a:t>
            </a:r>
          </a:p>
          <a:p>
            <a:r>
              <a:rPr lang="en-GB" sz="1600" dirty="0">
                <a:latin typeface="Arial" panose="020B0604020202020204" pitchFamily="34" charset="0"/>
                <a:cs typeface="Arial" panose="020B0604020202020204" pitchFamily="34" charset="0"/>
              </a:rPr>
              <a:t>Through this scope we review and verify closures of all non-compliances highlighted in the original audit.</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In 2025 the group actively managed non compliances from 694 audits. 340 of these audits were received between 1</a:t>
            </a:r>
            <a:r>
              <a:rPr lang="en-GB" sz="1600" baseline="30000" dirty="0">
                <a:latin typeface="Arial" panose="020B0604020202020204" pitchFamily="34" charset="0"/>
                <a:cs typeface="Arial" panose="020B0604020202020204" pitchFamily="34" charset="0"/>
              </a:rPr>
              <a:t>st</a:t>
            </a:r>
            <a:r>
              <a:rPr lang="en-GB" sz="1600" dirty="0">
                <a:latin typeface="Arial" panose="020B0604020202020204" pitchFamily="34" charset="0"/>
                <a:cs typeface="Arial" panose="020B0604020202020204" pitchFamily="34" charset="0"/>
              </a:rPr>
              <a:t> January 2025 and 31</a:t>
            </a:r>
            <a:r>
              <a:rPr lang="en-GB" sz="1600" baseline="30000" dirty="0">
                <a:latin typeface="Arial" panose="020B0604020202020204" pitchFamily="34" charset="0"/>
                <a:cs typeface="Arial" panose="020B0604020202020204" pitchFamily="34" charset="0"/>
              </a:rPr>
              <a:t>st</a:t>
            </a:r>
            <a:r>
              <a:rPr lang="en-GB" sz="1600" dirty="0">
                <a:latin typeface="Arial" panose="020B0604020202020204" pitchFamily="34" charset="0"/>
                <a:cs typeface="Arial" panose="020B0604020202020204" pitchFamily="34" charset="0"/>
              </a:rPr>
              <a:t> December 2025. Non-compliances are categorised according to issue type, root cause and severity level. This is used to create the action plan proposed to the factory to work to resolve and close the issues highlighted in the reports/visit.</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For the period January 1</a:t>
            </a:r>
            <a:r>
              <a:rPr lang="en-GB" sz="1600" baseline="30000" dirty="0">
                <a:latin typeface="Arial" panose="020B0604020202020204" pitchFamily="34" charset="0"/>
                <a:cs typeface="Arial" panose="020B0604020202020204" pitchFamily="34" charset="0"/>
              </a:rPr>
              <a:t>st</a:t>
            </a:r>
            <a:r>
              <a:rPr lang="en-GB" sz="1600" dirty="0">
                <a:latin typeface="Arial" panose="020B0604020202020204" pitchFamily="34" charset="0"/>
                <a:cs typeface="Arial" panose="020B0604020202020204" pitchFamily="34" charset="0"/>
              </a:rPr>
              <a:t>, 2025, to December 31</a:t>
            </a:r>
            <a:r>
              <a:rPr lang="en-GB" sz="1600" baseline="30000" dirty="0">
                <a:latin typeface="Arial" panose="020B0604020202020204" pitchFamily="34" charset="0"/>
                <a:cs typeface="Arial" panose="020B0604020202020204" pitchFamily="34" charset="0"/>
              </a:rPr>
              <a:t>st</a:t>
            </a:r>
            <a:r>
              <a:rPr lang="en-GB" sz="1600" dirty="0">
                <a:latin typeface="Arial" panose="020B0604020202020204" pitchFamily="34" charset="0"/>
                <a:cs typeface="Arial" panose="020B0604020202020204" pitchFamily="34" charset="0"/>
              </a:rPr>
              <a:t>, 2025, the non-compliances disclosed in the audit reports are detailed within this document.</a:t>
            </a:r>
          </a:p>
        </p:txBody>
      </p:sp>
      <p:sp>
        <p:nvSpPr>
          <p:cNvPr id="6" name="Rectangle 5">
            <a:extLst>
              <a:ext uri="{FF2B5EF4-FFF2-40B4-BE49-F238E27FC236}">
                <a16:creationId xmlns:a16="http://schemas.microsoft.com/office/drawing/2014/main" id="{A0BF5D6A-D7C7-3676-CD4F-533305A59668}"/>
              </a:ext>
            </a:extLst>
          </p:cNvPr>
          <p:cNvSpPr/>
          <p:nvPr/>
        </p:nvSpPr>
        <p:spPr>
          <a:xfrm>
            <a:off x="0" y="6315045"/>
            <a:ext cx="12192000" cy="5715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AD778DC4-1FD9-5EC9-70FD-83748E3270E4}"/>
              </a:ext>
            </a:extLst>
          </p:cNvPr>
          <p:cNvSpPr txBox="1"/>
          <p:nvPr/>
        </p:nvSpPr>
        <p:spPr>
          <a:xfrm>
            <a:off x="-298037" y="6400755"/>
            <a:ext cx="2895600" cy="400110"/>
          </a:xfrm>
          <a:prstGeom prst="rect">
            <a:avLst/>
          </a:prstGeom>
          <a:noFill/>
        </p:spPr>
        <p:txBody>
          <a:bodyPr wrap="square" rtlCol="0">
            <a:spAutoFit/>
          </a:bodyPr>
          <a:lstStyle/>
          <a:p>
            <a:pPr algn="ctr"/>
            <a:r>
              <a:rPr lang="en-GB" sz="2000" dirty="0">
                <a:solidFill>
                  <a:schemeClr val="bg1"/>
                </a:solidFill>
              </a:rPr>
              <a:t>SUPPLY CHAIN</a:t>
            </a:r>
          </a:p>
        </p:txBody>
      </p:sp>
      <p:sp>
        <p:nvSpPr>
          <p:cNvPr id="5" name="TextBox 4">
            <a:extLst>
              <a:ext uri="{FF2B5EF4-FFF2-40B4-BE49-F238E27FC236}">
                <a16:creationId xmlns:a16="http://schemas.microsoft.com/office/drawing/2014/main" id="{A95755CE-B7E8-C90C-87A5-0C0B8A33AAA3}"/>
              </a:ext>
            </a:extLst>
          </p:cNvPr>
          <p:cNvSpPr txBox="1"/>
          <p:nvPr/>
        </p:nvSpPr>
        <p:spPr>
          <a:xfrm>
            <a:off x="7243036" y="1451625"/>
            <a:ext cx="3701143" cy="369332"/>
          </a:xfrm>
          <a:prstGeom prst="rect">
            <a:avLst/>
          </a:prstGeom>
          <a:noFill/>
        </p:spPr>
        <p:txBody>
          <a:bodyPr wrap="square" rtlCol="0">
            <a:spAutoFit/>
          </a:bodyPr>
          <a:lstStyle/>
          <a:p>
            <a:pPr algn="ctr"/>
            <a:r>
              <a:rPr lang="en-GB" dirty="0"/>
              <a:t>Yearly Closure Rate %</a:t>
            </a:r>
          </a:p>
        </p:txBody>
      </p:sp>
      <p:graphicFrame>
        <p:nvGraphicFramePr>
          <p:cNvPr id="4" name="Chart 3">
            <a:extLst>
              <a:ext uri="{FF2B5EF4-FFF2-40B4-BE49-F238E27FC236}">
                <a16:creationId xmlns:a16="http://schemas.microsoft.com/office/drawing/2014/main" id="{47366F88-D196-AEE3-F534-21933818BA5B}"/>
              </a:ext>
            </a:extLst>
          </p:cNvPr>
          <p:cNvGraphicFramePr>
            <a:graphicFrameLocks/>
          </p:cNvGraphicFramePr>
          <p:nvPr>
            <p:extLst>
              <p:ext uri="{D42A27DB-BD31-4B8C-83A1-F6EECF244321}">
                <p14:modId xmlns:p14="http://schemas.microsoft.com/office/powerpoint/2010/main" val="3520322538"/>
              </p:ext>
            </p:extLst>
          </p:nvPr>
        </p:nvGraphicFramePr>
        <p:xfrm>
          <a:off x="6326594" y="2173809"/>
          <a:ext cx="5534025" cy="33289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68412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60811A2-DC9D-420D-EDEB-E1D98876EC05}"/>
              </a:ext>
            </a:extLst>
          </p:cNvPr>
          <p:cNvSpPr/>
          <p:nvPr/>
        </p:nvSpPr>
        <p:spPr>
          <a:xfrm>
            <a:off x="0" y="6315045"/>
            <a:ext cx="12192000" cy="5715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E6874A98-0571-D740-5EAF-DFBA096078CF}"/>
              </a:ext>
            </a:extLst>
          </p:cNvPr>
          <p:cNvSpPr txBox="1"/>
          <p:nvPr/>
        </p:nvSpPr>
        <p:spPr>
          <a:xfrm>
            <a:off x="-298038" y="6400755"/>
            <a:ext cx="4758277" cy="400110"/>
          </a:xfrm>
          <a:prstGeom prst="rect">
            <a:avLst/>
          </a:prstGeom>
          <a:noFill/>
        </p:spPr>
        <p:txBody>
          <a:bodyPr wrap="square" rtlCol="0">
            <a:spAutoFit/>
          </a:bodyPr>
          <a:lstStyle/>
          <a:p>
            <a:pPr algn="ctr"/>
            <a:r>
              <a:rPr lang="en-GB" sz="2000" dirty="0">
                <a:solidFill>
                  <a:schemeClr val="bg1"/>
                </a:solidFill>
              </a:rPr>
              <a:t>ISSUE AREA &amp; ROOT CAUSES</a:t>
            </a:r>
          </a:p>
        </p:txBody>
      </p:sp>
      <p:sp>
        <p:nvSpPr>
          <p:cNvPr id="4" name="Rectangle 3">
            <a:extLst>
              <a:ext uri="{FF2B5EF4-FFF2-40B4-BE49-F238E27FC236}">
                <a16:creationId xmlns:a16="http://schemas.microsoft.com/office/drawing/2014/main" id="{2F3858CC-CEF7-6920-F5CA-197FAF790096}"/>
              </a:ext>
            </a:extLst>
          </p:cNvPr>
          <p:cNvSpPr/>
          <p:nvPr/>
        </p:nvSpPr>
        <p:spPr>
          <a:xfrm>
            <a:off x="0" y="6376005"/>
            <a:ext cx="12192000" cy="5715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28362A0D-BB8F-5916-FCB3-E0E3AD0972C4}"/>
              </a:ext>
            </a:extLst>
          </p:cNvPr>
          <p:cNvSpPr txBox="1"/>
          <p:nvPr/>
        </p:nvSpPr>
        <p:spPr>
          <a:xfrm>
            <a:off x="-520344" y="6431341"/>
            <a:ext cx="4758277" cy="400110"/>
          </a:xfrm>
          <a:prstGeom prst="rect">
            <a:avLst/>
          </a:prstGeom>
          <a:noFill/>
        </p:spPr>
        <p:txBody>
          <a:bodyPr wrap="square" rtlCol="0">
            <a:spAutoFit/>
          </a:bodyPr>
          <a:lstStyle/>
          <a:p>
            <a:pPr algn="ctr"/>
            <a:r>
              <a:rPr lang="en-GB" sz="2000" dirty="0">
                <a:solidFill>
                  <a:schemeClr val="bg1"/>
                </a:solidFill>
              </a:rPr>
              <a:t>ISSUE AREA &amp; ROOT CAUSES</a:t>
            </a:r>
          </a:p>
        </p:txBody>
      </p:sp>
      <p:sp>
        <p:nvSpPr>
          <p:cNvPr id="8" name="TextBox 7">
            <a:extLst>
              <a:ext uri="{FF2B5EF4-FFF2-40B4-BE49-F238E27FC236}">
                <a16:creationId xmlns:a16="http://schemas.microsoft.com/office/drawing/2014/main" id="{6C1027F8-7BA9-155D-43EB-C8C539DF5127}"/>
              </a:ext>
            </a:extLst>
          </p:cNvPr>
          <p:cNvSpPr txBox="1"/>
          <p:nvPr/>
        </p:nvSpPr>
        <p:spPr>
          <a:xfrm>
            <a:off x="2439122" y="346364"/>
            <a:ext cx="7009678" cy="461665"/>
          </a:xfrm>
          <a:prstGeom prst="rect">
            <a:avLst/>
          </a:prstGeom>
          <a:noFill/>
        </p:spPr>
        <p:txBody>
          <a:bodyPr wrap="square" rtlCol="0">
            <a:spAutoFit/>
          </a:bodyPr>
          <a:lstStyle/>
          <a:p>
            <a:pPr algn="ctr"/>
            <a:r>
              <a:rPr lang="en-GB" sz="2400" dirty="0"/>
              <a:t>Yearly Non-Compliances Split into Issue Type</a:t>
            </a:r>
          </a:p>
        </p:txBody>
      </p:sp>
      <p:sp>
        <p:nvSpPr>
          <p:cNvPr id="9" name="TextBox 8">
            <a:extLst>
              <a:ext uri="{FF2B5EF4-FFF2-40B4-BE49-F238E27FC236}">
                <a16:creationId xmlns:a16="http://schemas.microsoft.com/office/drawing/2014/main" id="{5B176A9E-4903-DB8C-FED1-54CAE26EA76C}"/>
              </a:ext>
            </a:extLst>
          </p:cNvPr>
          <p:cNvSpPr txBox="1"/>
          <p:nvPr/>
        </p:nvSpPr>
        <p:spPr>
          <a:xfrm>
            <a:off x="2279830" y="3316109"/>
            <a:ext cx="7632340" cy="461665"/>
          </a:xfrm>
          <a:prstGeom prst="rect">
            <a:avLst/>
          </a:prstGeom>
          <a:noFill/>
        </p:spPr>
        <p:txBody>
          <a:bodyPr wrap="square" rtlCol="0">
            <a:spAutoFit/>
          </a:bodyPr>
          <a:lstStyle/>
          <a:p>
            <a:pPr algn="ctr"/>
            <a:r>
              <a:rPr lang="en-GB" sz="2400" dirty="0"/>
              <a:t>Yearly Non-Compliances Split into Root Causes</a:t>
            </a:r>
          </a:p>
        </p:txBody>
      </p:sp>
      <p:graphicFrame>
        <p:nvGraphicFramePr>
          <p:cNvPr id="10" name="Chart 9">
            <a:extLst>
              <a:ext uri="{FF2B5EF4-FFF2-40B4-BE49-F238E27FC236}">
                <a16:creationId xmlns:a16="http://schemas.microsoft.com/office/drawing/2014/main" id="{ADE7FE85-A049-65BC-226E-F0669438B82D}"/>
              </a:ext>
            </a:extLst>
          </p:cNvPr>
          <p:cNvGraphicFramePr>
            <a:graphicFrameLocks/>
          </p:cNvGraphicFramePr>
          <p:nvPr>
            <p:extLst>
              <p:ext uri="{D42A27DB-BD31-4B8C-83A1-F6EECF244321}">
                <p14:modId xmlns:p14="http://schemas.microsoft.com/office/powerpoint/2010/main" val="3845162523"/>
              </p:ext>
            </p:extLst>
          </p:nvPr>
        </p:nvGraphicFramePr>
        <p:xfrm>
          <a:off x="667946" y="797943"/>
          <a:ext cx="10856108" cy="239059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B8CA23EB-6CE5-34C2-7799-948A064CBC29}"/>
              </a:ext>
            </a:extLst>
          </p:cNvPr>
          <p:cNvGraphicFramePr>
            <a:graphicFrameLocks/>
          </p:cNvGraphicFramePr>
          <p:nvPr>
            <p:extLst>
              <p:ext uri="{D42A27DB-BD31-4B8C-83A1-F6EECF244321}">
                <p14:modId xmlns:p14="http://schemas.microsoft.com/office/powerpoint/2010/main" val="3005268278"/>
              </p:ext>
            </p:extLst>
          </p:nvPr>
        </p:nvGraphicFramePr>
        <p:xfrm>
          <a:off x="872311" y="3777774"/>
          <a:ext cx="10447378" cy="239059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10230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49EC2A-40BB-C7B9-7467-542E4D9B3571}"/>
              </a:ext>
            </a:extLst>
          </p:cNvPr>
          <p:cNvSpPr/>
          <p:nvPr/>
        </p:nvSpPr>
        <p:spPr>
          <a:xfrm>
            <a:off x="0" y="6376005"/>
            <a:ext cx="12192000" cy="5715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842B4CE4-F8DD-F207-3666-A642C64AE055}"/>
              </a:ext>
            </a:extLst>
          </p:cNvPr>
          <p:cNvSpPr txBox="1"/>
          <p:nvPr/>
        </p:nvSpPr>
        <p:spPr>
          <a:xfrm>
            <a:off x="-747618" y="6465510"/>
            <a:ext cx="4758277" cy="400110"/>
          </a:xfrm>
          <a:prstGeom prst="rect">
            <a:avLst/>
          </a:prstGeom>
          <a:noFill/>
        </p:spPr>
        <p:txBody>
          <a:bodyPr wrap="square" rtlCol="0">
            <a:spAutoFit/>
          </a:bodyPr>
          <a:lstStyle/>
          <a:p>
            <a:pPr algn="ctr"/>
            <a:r>
              <a:rPr lang="en-GB" sz="2000" dirty="0">
                <a:solidFill>
                  <a:schemeClr val="bg1"/>
                </a:solidFill>
              </a:rPr>
              <a:t>COUNTRY BREAKDOWN</a:t>
            </a:r>
          </a:p>
        </p:txBody>
      </p:sp>
      <p:sp>
        <p:nvSpPr>
          <p:cNvPr id="6" name="TextBox 5">
            <a:extLst>
              <a:ext uri="{FF2B5EF4-FFF2-40B4-BE49-F238E27FC236}">
                <a16:creationId xmlns:a16="http://schemas.microsoft.com/office/drawing/2014/main" id="{FDF2A49C-0643-4871-A947-E414E2555B0B}"/>
              </a:ext>
            </a:extLst>
          </p:cNvPr>
          <p:cNvSpPr txBox="1"/>
          <p:nvPr/>
        </p:nvSpPr>
        <p:spPr>
          <a:xfrm>
            <a:off x="1702160" y="1049675"/>
            <a:ext cx="8425908" cy="461665"/>
          </a:xfrm>
          <a:prstGeom prst="rect">
            <a:avLst/>
          </a:prstGeom>
          <a:noFill/>
        </p:spPr>
        <p:txBody>
          <a:bodyPr wrap="square" rtlCol="0">
            <a:spAutoFit/>
          </a:bodyPr>
          <a:lstStyle/>
          <a:p>
            <a:pPr algn="ctr"/>
            <a:r>
              <a:rPr lang="en-GB" sz="2400" dirty="0"/>
              <a:t>Average Non-Compliance Per Factory Split into Country</a:t>
            </a:r>
          </a:p>
        </p:txBody>
      </p:sp>
      <p:graphicFrame>
        <p:nvGraphicFramePr>
          <p:cNvPr id="5" name="Chart 4">
            <a:extLst>
              <a:ext uri="{FF2B5EF4-FFF2-40B4-BE49-F238E27FC236}">
                <a16:creationId xmlns:a16="http://schemas.microsoft.com/office/drawing/2014/main" id="{22205863-383E-6BF1-26AE-A7E7277F72D5}"/>
              </a:ext>
            </a:extLst>
          </p:cNvPr>
          <p:cNvGraphicFramePr>
            <a:graphicFrameLocks/>
          </p:cNvGraphicFramePr>
          <p:nvPr>
            <p:extLst>
              <p:ext uri="{D42A27DB-BD31-4B8C-83A1-F6EECF244321}">
                <p14:modId xmlns:p14="http://schemas.microsoft.com/office/powerpoint/2010/main" val="3058126896"/>
              </p:ext>
            </p:extLst>
          </p:nvPr>
        </p:nvGraphicFramePr>
        <p:xfrm>
          <a:off x="132522" y="402326"/>
          <a:ext cx="13437704" cy="64556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92464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2438FAE-7BDF-0C25-9FF9-9E516C0B158C}"/>
              </a:ext>
            </a:extLst>
          </p:cNvPr>
          <p:cNvSpPr/>
          <p:nvPr/>
        </p:nvSpPr>
        <p:spPr>
          <a:xfrm>
            <a:off x="0" y="6376005"/>
            <a:ext cx="12192000" cy="5715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FD349944-8048-5C56-240D-C0F508DDADDB}"/>
              </a:ext>
            </a:extLst>
          </p:cNvPr>
          <p:cNvSpPr txBox="1"/>
          <p:nvPr/>
        </p:nvSpPr>
        <p:spPr>
          <a:xfrm>
            <a:off x="-1341593" y="6488301"/>
            <a:ext cx="4758277" cy="400110"/>
          </a:xfrm>
          <a:prstGeom prst="rect">
            <a:avLst/>
          </a:prstGeom>
          <a:noFill/>
        </p:spPr>
        <p:txBody>
          <a:bodyPr wrap="square" rtlCol="0">
            <a:spAutoFit/>
          </a:bodyPr>
          <a:lstStyle/>
          <a:p>
            <a:pPr algn="ctr"/>
            <a:r>
              <a:rPr lang="en-GB" sz="2000" dirty="0">
                <a:solidFill>
                  <a:schemeClr val="bg1"/>
                </a:solidFill>
              </a:rPr>
              <a:t>DISCLOSURE</a:t>
            </a:r>
          </a:p>
        </p:txBody>
      </p:sp>
      <p:sp>
        <p:nvSpPr>
          <p:cNvPr id="23" name="TextBox 22">
            <a:extLst>
              <a:ext uri="{FF2B5EF4-FFF2-40B4-BE49-F238E27FC236}">
                <a16:creationId xmlns:a16="http://schemas.microsoft.com/office/drawing/2014/main" id="{2D77EA1A-7F5F-7349-0065-5994BE42E0B9}"/>
              </a:ext>
            </a:extLst>
          </p:cNvPr>
          <p:cNvSpPr txBox="1"/>
          <p:nvPr/>
        </p:nvSpPr>
        <p:spPr>
          <a:xfrm>
            <a:off x="2147919" y="4293325"/>
            <a:ext cx="2108117" cy="2215991"/>
          </a:xfrm>
          <a:prstGeom prst="rect">
            <a:avLst/>
          </a:prstGeom>
          <a:noFill/>
        </p:spPr>
        <p:txBody>
          <a:bodyPr wrap="square" rtlCol="0">
            <a:spAutoFit/>
          </a:bodyPr>
          <a:lstStyle/>
          <a:p>
            <a:r>
              <a:rPr lang="en-GB" sz="900" dirty="0">
                <a:solidFill>
                  <a:schemeClr val="bg1"/>
                </a:solidFill>
              </a:rPr>
              <a:t>External Causes – 2</a:t>
            </a:r>
          </a:p>
          <a:p>
            <a:r>
              <a:rPr lang="en-GB" sz="900" dirty="0">
                <a:solidFill>
                  <a:schemeClr val="bg1"/>
                </a:solidFill>
              </a:rPr>
              <a:t>Lack of Internal Communication – 59</a:t>
            </a:r>
          </a:p>
          <a:p>
            <a:r>
              <a:rPr lang="en-GB" sz="900" dirty="0">
                <a:solidFill>
                  <a:schemeClr val="bg1"/>
                </a:solidFill>
              </a:rPr>
              <a:t>Lack of Management Commitment – 144</a:t>
            </a:r>
          </a:p>
          <a:p>
            <a:r>
              <a:rPr lang="en-GB" sz="900" dirty="0">
                <a:solidFill>
                  <a:schemeClr val="bg1"/>
                </a:solidFill>
              </a:rPr>
              <a:t>Lack of Policy – 64</a:t>
            </a:r>
          </a:p>
          <a:p>
            <a:r>
              <a:rPr lang="en-GB" sz="900" dirty="0">
                <a:solidFill>
                  <a:schemeClr val="bg1"/>
                </a:solidFill>
              </a:rPr>
              <a:t>Lack of Procedure – 420</a:t>
            </a:r>
          </a:p>
          <a:p>
            <a:r>
              <a:rPr lang="en-GB" sz="900" dirty="0">
                <a:solidFill>
                  <a:schemeClr val="bg1"/>
                </a:solidFill>
              </a:rPr>
              <a:t>Lack of Responsible Person – 245</a:t>
            </a:r>
          </a:p>
          <a:p>
            <a:r>
              <a:rPr lang="en-GB" sz="900" dirty="0">
                <a:solidFill>
                  <a:schemeClr val="bg1"/>
                </a:solidFill>
              </a:rPr>
              <a:t>Lack of Top Management Review – 55</a:t>
            </a:r>
          </a:p>
          <a:p>
            <a:r>
              <a:rPr lang="en-GB" sz="900" dirty="0">
                <a:solidFill>
                  <a:schemeClr val="bg1"/>
                </a:solidFill>
              </a:rPr>
              <a:t>Lack of Workforce Training – 134</a:t>
            </a:r>
          </a:p>
          <a:p>
            <a:r>
              <a:rPr lang="en-GB" sz="900" dirty="0">
                <a:solidFill>
                  <a:schemeClr val="bg1"/>
                </a:solidFill>
              </a:rPr>
              <a:t>Management Systems – 107</a:t>
            </a:r>
          </a:p>
          <a:p>
            <a:r>
              <a:rPr lang="en-GB" sz="900" dirty="0">
                <a:solidFill>
                  <a:schemeClr val="bg1"/>
                </a:solidFill>
              </a:rPr>
              <a:t>Other – 8</a:t>
            </a:r>
          </a:p>
          <a:p>
            <a:endParaRPr lang="en-GB" sz="900" dirty="0">
              <a:solidFill>
                <a:schemeClr val="bg1"/>
              </a:solidFill>
            </a:endParaRPr>
          </a:p>
          <a:p>
            <a:endParaRPr lang="en-GB" sz="900" dirty="0">
              <a:solidFill>
                <a:schemeClr val="tx1">
                  <a:lumMod val="50000"/>
                  <a:lumOff val="50000"/>
                </a:schemeClr>
              </a:solidFill>
            </a:endParaRPr>
          </a:p>
          <a:p>
            <a:endParaRPr lang="en-GB" sz="1200" dirty="0">
              <a:solidFill>
                <a:schemeClr val="bg1"/>
              </a:solidFill>
            </a:endParaRPr>
          </a:p>
          <a:p>
            <a:endParaRPr lang="en-GB" dirty="0"/>
          </a:p>
        </p:txBody>
      </p:sp>
      <p:sp>
        <p:nvSpPr>
          <p:cNvPr id="73" name="TextBox 72">
            <a:extLst>
              <a:ext uri="{FF2B5EF4-FFF2-40B4-BE49-F238E27FC236}">
                <a16:creationId xmlns:a16="http://schemas.microsoft.com/office/drawing/2014/main" id="{BCD02137-86BE-5A6C-964A-0B7DC16E2A70}"/>
              </a:ext>
            </a:extLst>
          </p:cNvPr>
          <p:cNvSpPr txBox="1"/>
          <p:nvPr/>
        </p:nvSpPr>
        <p:spPr>
          <a:xfrm>
            <a:off x="9134322" y="2458716"/>
            <a:ext cx="2578590" cy="646331"/>
          </a:xfrm>
          <a:prstGeom prst="rect">
            <a:avLst/>
          </a:prstGeom>
          <a:noFill/>
        </p:spPr>
        <p:txBody>
          <a:bodyPr wrap="square" rtlCol="0">
            <a:spAutoFit/>
          </a:bodyPr>
          <a:lstStyle/>
          <a:p>
            <a:pPr algn="ctr"/>
            <a:r>
              <a:rPr lang="en-GB" sz="1200" dirty="0">
                <a:solidFill>
                  <a:schemeClr val="bg1"/>
                </a:solidFill>
              </a:rPr>
              <a:t>1 Critical  </a:t>
            </a:r>
          </a:p>
          <a:p>
            <a:pPr algn="ctr"/>
            <a:r>
              <a:rPr lang="en-GB" sz="1200" dirty="0">
                <a:solidFill>
                  <a:schemeClr val="bg1"/>
                </a:solidFill>
              </a:rPr>
              <a:t>236 Major  </a:t>
            </a:r>
          </a:p>
          <a:p>
            <a:pPr algn="ctr"/>
            <a:r>
              <a:rPr lang="en-GB" sz="1200" dirty="0">
                <a:solidFill>
                  <a:schemeClr val="bg1"/>
                </a:solidFill>
              </a:rPr>
              <a:t>73 Minor</a:t>
            </a:r>
          </a:p>
        </p:txBody>
      </p:sp>
      <p:sp>
        <p:nvSpPr>
          <p:cNvPr id="85" name="TextBox 84">
            <a:extLst>
              <a:ext uri="{FF2B5EF4-FFF2-40B4-BE49-F238E27FC236}">
                <a16:creationId xmlns:a16="http://schemas.microsoft.com/office/drawing/2014/main" id="{3A957050-602B-5220-7EB5-F059072BE31E}"/>
              </a:ext>
            </a:extLst>
          </p:cNvPr>
          <p:cNvSpPr txBox="1"/>
          <p:nvPr/>
        </p:nvSpPr>
        <p:spPr>
          <a:xfrm>
            <a:off x="9134322" y="4004229"/>
            <a:ext cx="2578590" cy="646331"/>
          </a:xfrm>
          <a:prstGeom prst="rect">
            <a:avLst/>
          </a:prstGeom>
          <a:noFill/>
        </p:spPr>
        <p:txBody>
          <a:bodyPr wrap="square" rtlCol="0">
            <a:spAutoFit/>
          </a:bodyPr>
          <a:lstStyle/>
          <a:p>
            <a:pPr algn="ctr"/>
            <a:r>
              <a:rPr lang="en-GB" sz="1200" dirty="0">
                <a:solidFill>
                  <a:schemeClr val="bg1"/>
                </a:solidFill>
              </a:rPr>
              <a:t>0 Critical  </a:t>
            </a:r>
          </a:p>
          <a:p>
            <a:pPr algn="ctr"/>
            <a:r>
              <a:rPr lang="en-GB" sz="1200" dirty="0">
                <a:solidFill>
                  <a:schemeClr val="bg1"/>
                </a:solidFill>
              </a:rPr>
              <a:t>20 Major  </a:t>
            </a:r>
          </a:p>
          <a:p>
            <a:pPr algn="ctr"/>
            <a:r>
              <a:rPr lang="en-GB" sz="1200" dirty="0">
                <a:solidFill>
                  <a:schemeClr val="bg1"/>
                </a:solidFill>
              </a:rPr>
              <a:t>15 Minor</a:t>
            </a:r>
          </a:p>
        </p:txBody>
      </p:sp>
      <p:sp>
        <p:nvSpPr>
          <p:cNvPr id="121" name="TextBox 120">
            <a:extLst>
              <a:ext uri="{FF2B5EF4-FFF2-40B4-BE49-F238E27FC236}">
                <a16:creationId xmlns:a16="http://schemas.microsoft.com/office/drawing/2014/main" id="{4321EA37-67A0-C8B4-2397-C40176D1DDC5}"/>
              </a:ext>
            </a:extLst>
          </p:cNvPr>
          <p:cNvSpPr txBox="1"/>
          <p:nvPr/>
        </p:nvSpPr>
        <p:spPr>
          <a:xfrm>
            <a:off x="8536753" y="4952780"/>
            <a:ext cx="3120705" cy="338554"/>
          </a:xfrm>
          <a:prstGeom prst="rect">
            <a:avLst/>
          </a:prstGeom>
          <a:noFill/>
        </p:spPr>
        <p:txBody>
          <a:bodyPr wrap="square" rtlCol="0">
            <a:spAutoFit/>
          </a:bodyPr>
          <a:lstStyle/>
          <a:p>
            <a:pPr algn="ctr"/>
            <a:r>
              <a:rPr lang="en-GB" sz="1600" dirty="0">
                <a:solidFill>
                  <a:schemeClr val="bg1"/>
                </a:solidFill>
              </a:rPr>
              <a:t>Additional Notes</a:t>
            </a:r>
          </a:p>
        </p:txBody>
      </p:sp>
      <p:sp>
        <p:nvSpPr>
          <p:cNvPr id="10" name="Rectangle 9">
            <a:extLst>
              <a:ext uri="{FF2B5EF4-FFF2-40B4-BE49-F238E27FC236}">
                <a16:creationId xmlns:a16="http://schemas.microsoft.com/office/drawing/2014/main" id="{03FAC18D-9827-BF20-69D7-07948CAF7AD7}"/>
              </a:ext>
            </a:extLst>
          </p:cNvPr>
          <p:cNvSpPr/>
          <p:nvPr/>
        </p:nvSpPr>
        <p:spPr>
          <a:xfrm>
            <a:off x="919994" y="206929"/>
            <a:ext cx="3280096" cy="2874322"/>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3914BD78-D4FB-29FB-1282-4E423F9ED927}"/>
              </a:ext>
            </a:extLst>
          </p:cNvPr>
          <p:cNvSpPr txBox="1"/>
          <p:nvPr/>
        </p:nvSpPr>
        <p:spPr>
          <a:xfrm>
            <a:off x="2189825" y="233101"/>
            <a:ext cx="2988262" cy="923330"/>
          </a:xfrm>
          <a:prstGeom prst="rect">
            <a:avLst/>
          </a:prstGeom>
          <a:noFill/>
        </p:spPr>
        <p:txBody>
          <a:bodyPr wrap="square" rtlCol="0">
            <a:spAutoFit/>
          </a:bodyPr>
          <a:lstStyle/>
          <a:p>
            <a:r>
              <a:rPr lang="en-GB" b="1" dirty="0">
                <a:solidFill>
                  <a:schemeClr val="tx1">
                    <a:lumMod val="50000"/>
                    <a:lumOff val="50000"/>
                  </a:schemeClr>
                </a:solidFill>
              </a:rPr>
              <a:t>Management </a:t>
            </a:r>
          </a:p>
          <a:p>
            <a:r>
              <a:rPr lang="en-GB" b="1" dirty="0">
                <a:solidFill>
                  <a:schemeClr val="tx1">
                    <a:lumMod val="50000"/>
                    <a:lumOff val="50000"/>
                  </a:schemeClr>
                </a:solidFill>
              </a:rPr>
              <a:t>Systems &amp; Code Implementation</a:t>
            </a:r>
          </a:p>
        </p:txBody>
      </p:sp>
      <p:sp>
        <p:nvSpPr>
          <p:cNvPr id="12" name="TextBox 11">
            <a:extLst>
              <a:ext uri="{FF2B5EF4-FFF2-40B4-BE49-F238E27FC236}">
                <a16:creationId xmlns:a16="http://schemas.microsoft.com/office/drawing/2014/main" id="{268945D8-57FB-1459-2384-3710CB10DAAE}"/>
              </a:ext>
            </a:extLst>
          </p:cNvPr>
          <p:cNvSpPr txBox="1"/>
          <p:nvPr/>
        </p:nvSpPr>
        <p:spPr>
          <a:xfrm>
            <a:off x="1139797" y="1602956"/>
            <a:ext cx="929079" cy="1107996"/>
          </a:xfrm>
          <a:prstGeom prst="rect">
            <a:avLst/>
          </a:prstGeom>
          <a:noFill/>
        </p:spPr>
        <p:txBody>
          <a:bodyPr wrap="square" rtlCol="0">
            <a:spAutoFit/>
          </a:bodyPr>
          <a:lstStyle/>
          <a:p>
            <a:pPr algn="ctr"/>
            <a:r>
              <a:rPr lang="en-GB" sz="1400" b="1" dirty="0">
                <a:solidFill>
                  <a:schemeClr val="tx1">
                    <a:lumMod val="50000"/>
                    <a:lumOff val="50000"/>
                  </a:schemeClr>
                </a:solidFill>
              </a:rPr>
              <a:t>0 Critical</a:t>
            </a:r>
          </a:p>
          <a:p>
            <a:pPr algn="ctr"/>
            <a:r>
              <a:rPr lang="en-GB" sz="1400" b="1" dirty="0">
                <a:solidFill>
                  <a:schemeClr val="tx1">
                    <a:lumMod val="50000"/>
                    <a:lumOff val="50000"/>
                  </a:schemeClr>
                </a:solidFill>
              </a:rPr>
              <a:t>63 Major</a:t>
            </a:r>
          </a:p>
          <a:p>
            <a:pPr algn="ctr"/>
            <a:r>
              <a:rPr lang="en-GB" sz="1400" b="1" dirty="0">
                <a:solidFill>
                  <a:schemeClr val="tx1">
                    <a:lumMod val="50000"/>
                    <a:lumOff val="50000"/>
                  </a:schemeClr>
                </a:solidFill>
              </a:rPr>
              <a:t>19 Minor</a:t>
            </a:r>
          </a:p>
          <a:p>
            <a:endParaRPr lang="en-GB" sz="1200" b="1" dirty="0">
              <a:solidFill>
                <a:schemeClr val="bg1"/>
              </a:solidFill>
            </a:endParaRPr>
          </a:p>
          <a:p>
            <a:endParaRPr lang="en-GB" sz="1200" b="1" dirty="0">
              <a:solidFill>
                <a:schemeClr val="bg1"/>
              </a:solidFill>
            </a:endParaRPr>
          </a:p>
        </p:txBody>
      </p:sp>
      <p:sp>
        <p:nvSpPr>
          <p:cNvPr id="13" name="TextBox 12">
            <a:extLst>
              <a:ext uri="{FF2B5EF4-FFF2-40B4-BE49-F238E27FC236}">
                <a16:creationId xmlns:a16="http://schemas.microsoft.com/office/drawing/2014/main" id="{D4E2A900-1BAC-4A0F-DAF3-806DD771895A}"/>
              </a:ext>
            </a:extLst>
          </p:cNvPr>
          <p:cNvSpPr txBox="1"/>
          <p:nvPr/>
        </p:nvSpPr>
        <p:spPr>
          <a:xfrm>
            <a:off x="2193214" y="1097304"/>
            <a:ext cx="1367405" cy="276999"/>
          </a:xfrm>
          <a:prstGeom prst="rect">
            <a:avLst/>
          </a:prstGeom>
          <a:noFill/>
        </p:spPr>
        <p:txBody>
          <a:bodyPr wrap="square" rtlCol="0">
            <a:spAutoFit/>
          </a:bodyPr>
          <a:lstStyle/>
          <a:p>
            <a:r>
              <a:rPr lang="en-GB" sz="1200" b="1" dirty="0">
                <a:solidFill>
                  <a:schemeClr val="tx1">
                    <a:lumMod val="50000"/>
                    <a:lumOff val="50000"/>
                  </a:schemeClr>
                </a:solidFill>
              </a:rPr>
              <a:t>Causes</a:t>
            </a:r>
          </a:p>
        </p:txBody>
      </p:sp>
      <p:sp>
        <p:nvSpPr>
          <p:cNvPr id="14" name="TextBox 13">
            <a:extLst>
              <a:ext uri="{FF2B5EF4-FFF2-40B4-BE49-F238E27FC236}">
                <a16:creationId xmlns:a16="http://schemas.microsoft.com/office/drawing/2014/main" id="{058603B7-F7F8-092F-C1E0-53ADB2A0547C}"/>
              </a:ext>
            </a:extLst>
          </p:cNvPr>
          <p:cNvSpPr txBox="1"/>
          <p:nvPr/>
        </p:nvSpPr>
        <p:spPr>
          <a:xfrm>
            <a:off x="-30063" y="2442973"/>
            <a:ext cx="3283343" cy="584775"/>
          </a:xfrm>
          <a:prstGeom prst="rect">
            <a:avLst/>
          </a:prstGeom>
          <a:noFill/>
        </p:spPr>
        <p:txBody>
          <a:bodyPr wrap="square" rtlCol="0">
            <a:spAutoFit/>
          </a:bodyPr>
          <a:lstStyle/>
          <a:p>
            <a:pPr algn="ctr"/>
            <a:r>
              <a:rPr lang="en-GB" sz="1600" b="1" dirty="0">
                <a:solidFill>
                  <a:schemeClr val="tx1">
                    <a:lumMod val="50000"/>
                    <a:lumOff val="50000"/>
                  </a:schemeClr>
                </a:solidFill>
              </a:rPr>
              <a:t>Open – 18  </a:t>
            </a:r>
          </a:p>
          <a:p>
            <a:pPr algn="ctr"/>
            <a:r>
              <a:rPr lang="en-GB" sz="1600" b="1" dirty="0">
                <a:solidFill>
                  <a:schemeClr val="tx1">
                    <a:lumMod val="50000"/>
                    <a:lumOff val="50000"/>
                  </a:schemeClr>
                </a:solidFill>
              </a:rPr>
              <a:t>Closed - 64</a:t>
            </a:r>
          </a:p>
        </p:txBody>
      </p:sp>
      <p:sp>
        <p:nvSpPr>
          <p:cNvPr id="15" name="Rectangle 14">
            <a:extLst>
              <a:ext uri="{FF2B5EF4-FFF2-40B4-BE49-F238E27FC236}">
                <a16:creationId xmlns:a16="http://schemas.microsoft.com/office/drawing/2014/main" id="{6E273770-3F3D-1CFE-8337-0B1FA5AAE467}"/>
              </a:ext>
            </a:extLst>
          </p:cNvPr>
          <p:cNvSpPr/>
          <p:nvPr/>
        </p:nvSpPr>
        <p:spPr>
          <a:xfrm>
            <a:off x="4455952" y="206928"/>
            <a:ext cx="3280096" cy="2872181"/>
          </a:xfrm>
          <a:prstGeom prst="rect">
            <a:avLst/>
          </a:prstGeom>
          <a:solidFill>
            <a:srgbClr val="3BCDC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ectangle 15">
            <a:extLst>
              <a:ext uri="{FF2B5EF4-FFF2-40B4-BE49-F238E27FC236}">
                <a16:creationId xmlns:a16="http://schemas.microsoft.com/office/drawing/2014/main" id="{01676EBD-FF20-995A-A4BB-BEA46C28193E}"/>
              </a:ext>
            </a:extLst>
          </p:cNvPr>
          <p:cNvSpPr/>
          <p:nvPr/>
        </p:nvSpPr>
        <p:spPr>
          <a:xfrm>
            <a:off x="7991911" y="206928"/>
            <a:ext cx="3280096" cy="2872181"/>
          </a:xfrm>
          <a:prstGeom prst="rect">
            <a:avLst/>
          </a:prstGeom>
          <a:solidFill>
            <a:srgbClr val="C5E0B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Rectangle 16">
            <a:extLst>
              <a:ext uri="{FF2B5EF4-FFF2-40B4-BE49-F238E27FC236}">
                <a16:creationId xmlns:a16="http://schemas.microsoft.com/office/drawing/2014/main" id="{1C8867FC-94D4-D77C-7124-3E4725CE36BC}"/>
              </a:ext>
            </a:extLst>
          </p:cNvPr>
          <p:cNvSpPr/>
          <p:nvPr/>
        </p:nvSpPr>
        <p:spPr>
          <a:xfrm>
            <a:off x="919994" y="3337796"/>
            <a:ext cx="3280096" cy="2874322"/>
          </a:xfrm>
          <a:prstGeom prst="rect">
            <a:avLst/>
          </a:prstGeom>
          <a:solidFill>
            <a:srgbClr val="FA7A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tangle 17">
            <a:extLst>
              <a:ext uri="{FF2B5EF4-FFF2-40B4-BE49-F238E27FC236}">
                <a16:creationId xmlns:a16="http://schemas.microsoft.com/office/drawing/2014/main" id="{F03E0771-CFB4-9573-00DD-D4652ABCBBCA}"/>
              </a:ext>
            </a:extLst>
          </p:cNvPr>
          <p:cNvSpPr/>
          <p:nvPr/>
        </p:nvSpPr>
        <p:spPr>
          <a:xfrm>
            <a:off x="4455952" y="3337796"/>
            <a:ext cx="3280096" cy="2872181"/>
          </a:xfrm>
          <a:prstGeom prst="rect">
            <a:avLst/>
          </a:prstGeom>
          <a:solidFill>
            <a:srgbClr val="F6E4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Rectangle 18">
            <a:extLst>
              <a:ext uri="{FF2B5EF4-FFF2-40B4-BE49-F238E27FC236}">
                <a16:creationId xmlns:a16="http://schemas.microsoft.com/office/drawing/2014/main" id="{47254495-D6F6-9D03-BF77-26EBA05C3B79}"/>
              </a:ext>
            </a:extLst>
          </p:cNvPr>
          <p:cNvSpPr/>
          <p:nvPr/>
        </p:nvSpPr>
        <p:spPr>
          <a:xfrm>
            <a:off x="7991910" y="3337795"/>
            <a:ext cx="3280096" cy="2872181"/>
          </a:xfrm>
          <a:prstGeom prst="rect">
            <a:avLst/>
          </a:prstGeom>
          <a:solidFill>
            <a:srgbClr val="6A88D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Picture 20" descr="Icon&#10;&#10;Description automatically generated">
            <a:extLst>
              <a:ext uri="{FF2B5EF4-FFF2-40B4-BE49-F238E27FC236}">
                <a16:creationId xmlns:a16="http://schemas.microsoft.com/office/drawing/2014/main" id="{68104D4A-1992-B3B8-1E1F-B3A99B6978F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322694" y="92464"/>
            <a:ext cx="1550554" cy="1550554"/>
          </a:xfrm>
          <a:prstGeom prst="rect">
            <a:avLst/>
          </a:prstGeom>
        </p:spPr>
      </p:pic>
      <p:pic>
        <p:nvPicPr>
          <p:cNvPr id="32" name="Picture 31" descr="Shape, arrow&#10;&#10;Description automatically generated">
            <a:extLst>
              <a:ext uri="{FF2B5EF4-FFF2-40B4-BE49-F238E27FC236}">
                <a16:creationId xmlns:a16="http://schemas.microsoft.com/office/drawing/2014/main" id="{5F885A1D-3A08-CBF5-298C-20A876837E5D}"/>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1052786" y="3561759"/>
            <a:ext cx="1051990" cy="1051990"/>
          </a:xfrm>
          <a:prstGeom prst="rect">
            <a:avLst/>
          </a:prstGeom>
        </p:spPr>
      </p:pic>
      <p:pic>
        <p:nvPicPr>
          <p:cNvPr id="39" name="Picture 38" descr="A picture containing dark, lit, night, night sky&#10;&#10;Description automatically generated">
            <a:extLst>
              <a:ext uri="{FF2B5EF4-FFF2-40B4-BE49-F238E27FC236}">
                <a16:creationId xmlns:a16="http://schemas.microsoft.com/office/drawing/2014/main" id="{6D40022B-DAEB-A3D4-4D8B-A3865D232580}"/>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4589965" y="3547317"/>
            <a:ext cx="1078441" cy="973967"/>
          </a:xfrm>
          <a:prstGeom prst="rect">
            <a:avLst/>
          </a:prstGeom>
        </p:spPr>
      </p:pic>
      <p:pic>
        <p:nvPicPr>
          <p:cNvPr id="48" name="Picture 47" descr="A picture containing light, night sky&#10;&#10;Description automatically generated">
            <a:extLst>
              <a:ext uri="{FF2B5EF4-FFF2-40B4-BE49-F238E27FC236}">
                <a16:creationId xmlns:a16="http://schemas.microsoft.com/office/drawing/2014/main" id="{89002F56-BAFB-C448-7E1C-B30113C1437E}"/>
              </a:ext>
            </a:extLst>
          </p:cNvPr>
          <p:cNvPicPr>
            <a:picLocks noChangeAspect="1"/>
          </p:cNvPicPr>
          <p:nvPr/>
        </p:nvPicPr>
        <p:blipFill>
          <a:blip r:embed="rId9">
            <a:extLst>
              <a:ext uri="{28A0092B-C50C-407E-A947-70E740481C1C}">
                <a14:useLocalDpi xmlns:a14="http://schemas.microsoft.com/office/drawing/2010/main" val="0"/>
              </a:ext>
              <a:ext uri="{837473B0-CC2E-450A-ABE3-18F120FF3D39}">
                <a1611:picAttrSrcUrl xmlns:a1611="http://schemas.microsoft.com/office/drawing/2016/11/main" r:id="rId10"/>
              </a:ext>
            </a:extLst>
          </a:blip>
          <a:stretch>
            <a:fillRect/>
          </a:stretch>
        </p:blipFill>
        <p:spPr>
          <a:xfrm rot="761622" flipH="1">
            <a:off x="1061382" y="392501"/>
            <a:ext cx="1100453" cy="992127"/>
          </a:xfrm>
          <a:prstGeom prst="rect">
            <a:avLst/>
          </a:prstGeom>
        </p:spPr>
      </p:pic>
      <p:pic>
        <p:nvPicPr>
          <p:cNvPr id="51" name="Picture 50">
            <a:extLst>
              <a:ext uri="{FF2B5EF4-FFF2-40B4-BE49-F238E27FC236}">
                <a16:creationId xmlns:a16="http://schemas.microsoft.com/office/drawing/2014/main" id="{FA71FED8-C731-CE27-64FE-FD103A2544C9}"/>
              </a:ext>
            </a:extLst>
          </p:cNvPr>
          <p:cNvPicPr>
            <a:picLocks noChangeAspect="1"/>
          </p:cNvPicPr>
          <p:nvPr/>
        </p:nvPicPr>
        <p:blipFill>
          <a:blip r:embed="rId11">
            <a:extLst>
              <a:ext uri="{28A0092B-C50C-407E-A947-70E740481C1C}">
                <a14:useLocalDpi xmlns:a14="http://schemas.microsoft.com/office/drawing/2010/main" val="0"/>
              </a:ext>
              <a:ext uri="{837473B0-CC2E-450A-ABE3-18F120FF3D39}">
                <a1611:picAttrSrcUrl xmlns:a1611="http://schemas.microsoft.com/office/drawing/2016/11/main" r:id="rId12"/>
              </a:ext>
            </a:extLst>
          </a:blip>
          <a:stretch>
            <a:fillRect/>
          </a:stretch>
        </p:blipFill>
        <p:spPr>
          <a:xfrm flipH="1">
            <a:off x="8204729" y="431883"/>
            <a:ext cx="847988" cy="1005919"/>
          </a:xfrm>
          <a:prstGeom prst="rect">
            <a:avLst/>
          </a:prstGeom>
        </p:spPr>
      </p:pic>
      <p:pic>
        <p:nvPicPr>
          <p:cNvPr id="75" name="Picture 74">
            <a:extLst>
              <a:ext uri="{FF2B5EF4-FFF2-40B4-BE49-F238E27FC236}">
                <a16:creationId xmlns:a16="http://schemas.microsoft.com/office/drawing/2014/main" id="{3D0328CC-7E68-A720-0FD8-A28AD92AFB88}"/>
              </a:ext>
            </a:extLst>
          </p:cNvPr>
          <p:cNvPicPr>
            <a:picLocks noChangeAspect="1"/>
          </p:cNvPicPr>
          <p:nvPr/>
        </p:nvPicPr>
        <p:blipFill>
          <a:blip r:embed="rId13">
            <a:extLst>
              <a:ext uri="{28A0092B-C50C-407E-A947-70E740481C1C}">
                <a14:useLocalDpi xmlns:a14="http://schemas.microsoft.com/office/drawing/2010/main" val="0"/>
              </a:ext>
              <a:ext uri="{837473B0-CC2E-450A-ABE3-18F120FF3D39}">
                <a1611:picAttrSrcUrl xmlns:a1611="http://schemas.microsoft.com/office/drawing/2016/11/main" r:id="rId14"/>
              </a:ext>
            </a:extLst>
          </a:blip>
          <a:stretch>
            <a:fillRect/>
          </a:stretch>
        </p:blipFill>
        <p:spPr>
          <a:xfrm>
            <a:off x="8189499" y="3582547"/>
            <a:ext cx="984757" cy="984757"/>
          </a:xfrm>
          <a:prstGeom prst="rect">
            <a:avLst/>
          </a:prstGeom>
        </p:spPr>
      </p:pic>
      <p:sp>
        <p:nvSpPr>
          <p:cNvPr id="76" name="TextBox 75">
            <a:extLst>
              <a:ext uri="{FF2B5EF4-FFF2-40B4-BE49-F238E27FC236}">
                <a16:creationId xmlns:a16="http://schemas.microsoft.com/office/drawing/2014/main" id="{03B8A561-F165-EDE3-2928-A71631E2D674}"/>
              </a:ext>
            </a:extLst>
          </p:cNvPr>
          <p:cNvSpPr txBox="1"/>
          <p:nvPr/>
        </p:nvSpPr>
        <p:spPr>
          <a:xfrm>
            <a:off x="2198534" y="1310211"/>
            <a:ext cx="2318527" cy="1692771"/>
          </a:xfrm>
          <a:prstGeom prst="rect">
            <a:avLst/>
          </a:prstGeom>
          <a:noFill/>
        </p:spPr>
        <p:txBody>
          <a:bodyPr wrap="square" rtlCol="0">
            <a:spAutoFit/>
          </a:bodyPr>
          <a:lstStyle/>
          <a:p>
            <a:r>
              <a:rPr lang="en-GB" sz="800" dirty="0">
                <a:solidFill>
                  <a:schemeClr val="tx1">
                    <a:lumMod val="50000"/>
                    <a:lumOff val="50000"/>
                  </a:schemeClr>
                </a:solidFill>
              </a:rPr>
              <a:t>Awareness – 0 </a:t>
            </a:r>
          </a:p>
          <a:p>
            <a:r>
              <a:rPr lang="en-GB" sz="800" dirty="0">
                <a:solidFill>
                  <a:schemeClr val="tx1">
                    <a:lumMod val="50000"/>
                    <a:lumOff val="50000"/>
                  </a:schemeClr>
                </a:solidFill>
              </a:rPr>
              <a:t>Cost – 0</a:t>
            </a:r>
          </a:p>
          <a:p>
            <a:r>
              <a:rPr lang="en-GB" sz="800" dirty="0">
                <a:solidFill>
                  <a:schemeClr val="tx1">
                    <a:lumMod val="50000"/>
                    <a:lumOff val="50000"/>
                  </a:schemeClr>
                </a:solidFill>
              </a:rPr>
              <a:t>External Cause – 5</a:t>
            </a:r>
          </a:p>
          <a:p>
            <a:r>
              <a:rPr lang="en-GB" sz="800" dirty="0">
                <a:solidFill>
                  <a:schemeClr val="tx1">
                    <a:lumMod val="50000"/>
                    <a:lumOff val="50000"/>
                  </a:schemeClr>
                </a:solidFill>
              </a:rPr>
              <a:t>Lack of Internal Communication – 0 </a:t>
            </a:r>
          </a:p>
          <a:p>
            <a:r>
              <a:rPr lang="en-GB" sz="800" dirty="0">
                <a:solidFill>
                  <a:schemeClr val="tx1">
                    <a:lumMod val="50000"/>
                    <a:lumOff val="50000"/>
                  </a:schemeClr>
                </a:solidFill>
              </a:rPr>
              <a:t>Lack of Management Commitment – 9</a:t>
            </a:r>
          </a:p>
          <a:p>
            <a:r>
              <a:rPr lang="en-GB" sz="800" dirty="0">
                <a:solidFill>
                  <a:schemeClr val="tx1">
                    <a:lumMod val="50000"/>
                    <a:lumOff val="50000"/>
                  </a:schemeClr>
                </a:solidFill>
              </a:rPr>
              <a:t>Lack of Policy - 4</a:t>
            </a:r>
          </a:p>
          <a:p>
            <a:r>
              <a:rPr lang="en-GB" sz="800" dirty="0">
                <a:solidFill>
                  <a:schemeClr val="tx1">
                    <a:lumMod val="50000"/>
                    <a:lumOff val="50000"/>
                  </a:schemeClr>
                </a:solidFill>
              </a:rPr>
              <a:t>Lack of Procedure – 14</a:t>
            </a:r>
          </a:p>
          <a:p>
            <a:r>
              <a:rPr lang="en-GB" sz="800" dirty="0">
                <a:solidFill>
                  <a:schemeClr val="tx1">
                    <a:lumMod val="50000"/>
                    <a:lumOff val="50000"/>
                  </a:schemeClr>
                </a:solidFill>
              </a:rPr>
              <a:t>Lack of Responsible Person – 4</a:t>
            </a:r>
          </a:p>
          <a:p>
            <a:r>
              <a:rPr lang="en-GB" sz="800" dirty="0">
                <a:solidFill>
                  <a:schemeClr val="tx1">
                    <a:lumMod val="50000"/>
                    <a:lumOff val="50000"/>
                  </a:schemeClr>
                </a:solidFill>
              </a:rPr>
              <a:t>Lack of Top Management Review – 12</a:t>
            </a:r>
          </a:p>
          <a:p>
            <a:r>
              <a:rPr lang="en-GB" sz="800" dirty="0">
                <a:solidFill>
                  <a:schemeClr val="tx1">
                    <a:lumMod val="50000"/>
                    <a:lumOff val="50000"/>
                  </a:schemeClr>
                </a:solidFill>
              </a:rPr>
              <a:t>Lack of Workforce Training - 4</a:t>
            </a:r>
          </a:p>
          <a:p>
            <a:r>
              <a:rPr lang="en-GB" sz="800" dirty="0">
                <a:solidFill>
                  <a:schemeClr val="tx1">
                    <a:lumMod val="50000"/>
                    <a:lumOff val="50000"/>
                  </a:schemeClr>
                </a:solidFill>
              </a:rPr>
              <a:t>Management Systems – 23</a:t>
            </a:r>
          </a:p>
          <a:p>
            <a:r>
              <a:rPr lang="en-GB" sz="800" dirty="0">
                <a:solidFill>
                  <a:schemeClr val="tx1">
                    <a:lumMod val="50000"/>
                    <a:lumOff val="50000"/>
                  </a:schemeClr>
                </a:solidFill>
              </a:rPr>
              <a:t>Other – 2</a:t>
            </a:r>
          </a:p>
          <a:p>
            <a:r>
              <a:rPr lang="en-GB" sz="800" dirty="0">
                <a:solidFill>
                  <a:schemeClr val="tx1">
                    <a:lumMod val="50000"/>
                    <a:lumOff val="50000"/>
                  </a:schemeClr>
                </a:solidFill>
              </a:rPr>
              <a:t>Root Cause Analysis conduct by factory - 5</a:t>
            </a:r>
          </a:p>
        </p:txBody>
      </p:sp>
      <p:sp>
        <p:nvSpPr>
          <p:cNvPr id="37" name="TextBox 36">
            <a:extLst>
              <a:ext uri="{FF2B5EF4-FFF2-40B4-BE49-F238E27FC236}">
                <a16:creationId xmlns:a16="http://schemas.microsoft.com/office/drawing/2014/main" id="{CC697CDB-8623-2945-6D3E-262E4C0F7C1D}"/>
              </a:ext>
            </a:extLst>
          </p:cNvPr>
          <p:cNvSpPr txBox="1"/>
          <p:nvPr/>
        </p:nvSpPr>
        <p:spPr>
          <a:xfrm>
            <a:off x="5720411" y="374760"/>
            <a:ext cx="2097750" cy="646331"/>
          </a:xfrm>
          <a:prstGeom prst="rect">
            <a:avLst/>
          </a:prstGeom>
          <a:noFill/>
        </p:spPr>
        <p:txBody>
          <a:bodyPr wrap="square" rtlCol="0">
            <a:spAutoFit/>
          </a:bodyPr>
          <a:lstStyle/>
          <a:p>
            <a:r>
              <a:rPr lang="en-GB" b="1" dirty="0">
                <a:solidFill>
                  <a:schemeClr val="bg1"/>
                </a:solidFill>
              </a:rPr>
              <a:t>Employment Is Freely Chosen</a:t>
            </a:r>
          </a:p>
        </p:txBody>
      </p:sp>
      <p:sp>
        <p:nvSpPr>
          <p:cNvPr id="44" name="TextBox 43">
            <a:extLst>
              <a:ext uri="{FF2B5EF4-FFF2-40B4-BE49-F238E27FC236}">
                <a16:creationId xmlns:a16="http://schemas.microsoft.com/office/drawing/2014/main" id="{EDEB5AF8-3183-5652-6546-80D5B1CFF281}"/>
              </a:ext>
            </a:extLst>
          </p:cNvPr>
          <p:cNvSpPr txBox="1"/>
          <p:nvPr/>
        </p:nvSpPr>
        <p:spPr>
          <a:xfrm>
            <a:off x="4667046" y="1616506"/>
            <a:ext cx="929079" cy="1107996"/>
          </a:xfrm>
          <a:prstGeom prst="rect">
            <a:avLst/>
          </a:prstGeom>
          <a:noFill/>
        </p:spPr>
        <p:txBody>
          <a:bodyPr wrap="square" rtlCol="0">
            <a:spAutoFit/>
          </a:bodyPr>
          <a:lstStyle/>
          <a:p>
            <a:pPr algn="ctr"/>
            <a:r>
              <a:rPr lang="en-GB" sz="1400" b="1" dirty="0">
                <a:solidFill>
                  <a:schemeClr val="bg1"/>
                </a:solidFill>
              </a:rPr>
              <a:t>3 Critical</a:t>
            </a:r>
          </a:p>
          <a:p>
            <a:pPr algn="ctr"/>
            <a:r>
              <a:rPr lang="en-GB" sz="1400" b="1" dirty="0">
                <a:solidFill>
                  <a:schemeClr val="bg1"/>
                </a:solidFill>
              </a:rPr>
              <a:t>0 Major</a:t>
            </a:r>
          </a:p>
          <a:p>
            <a:pPr algn="ctr"/>
            <a:r>
              <a:rPr lang="en-GB" sz="1400" b="1" dirty="0">
                <a:solidFill>
                  <a:schemeClr val="bg1"/>
                </a:solidFill>
              </a:rPr>
              <a:t>0 Minor</a:t>
            </a:r>
          </a:p>
          <a:p>
            <a:endParaRPr lang="en-GB" sz="1200" b="1" dirty="0">
              <a:solidFill>
                <a:schemeClr val="bg1"/>
              </a:solidFill>
            </a:endParaRPr>
          </a:p>
          <a:p>
            <a:endParaRPr lang="en-GB" sz="1200" b="1" dirty="0">
              <a:solidFill>
                <a:schemeClr val="bg1"/>
              </a:solidFill>
            </a:endParaRPr>
          </a:p>
        </p:txBody>
      </p:sp>
      <p:sp>
        <p:nvSpPr>
          <p:cNvPr id="45" name="TextBox 44">
            <a:extLst>
              <a:ext uri="{FF2B5EF4-FFF2-40B4-BE49-F238E27FC236}">
                <a16:creationId xmlns:a16="http://schemas.microsoft.com/office/drawing/2014/main" id="{0A7E7E1A-667B-267D-C36A-FB43C100C230}"/>
              </a:ext>
            </a:extLst>
          </p:cNvPr>
          <p:cNvSpPr txBox="1"/>
          <p:nvPr/>
        </p:nvSpPr>
        <p:spPr>
          <a:xfrm>
            <a:off x="5711754" y="1110854"/>
            <a:ext cx="1367405" cy="276999"/>
          </a:xfrm>
          <a:prstGeom prst="rect">
            <a:avLst/>
          </a:prstGeom>
          <a:noFill/>
        </p:spPr>
        <p:txBody>
          <a:bodyPr wrap="square" rtlCol="0">
            <a:spAutoFit/>
          </a:bodyPr>
          <a:lstStyle/>
          <a:p>
            <a:r>
              <a:rPr lang="en-GB" sz="1200" b="1" dirty="0">
                <a:solidFill>
                  <a:schemeClr val="bg1"/>
                </a:solidFill>
              </a:rPr>
              <a:t>Causes</a:t>
            </a:r>
          </a:p>
        </p:txBody>
      </p:sp>
      <p:sp>
        <p:nvSpPr>
          <p:cNvPr id="47" name="TextBox 46">
            <a:extLst>
              <a:ext uri="{FF2B5EF4-FFF2-40B4-BE49-F238E27FC236}">
                <a16:creationId xmlns:a16="http://schemas.microsoft.com/office/drawing/2014/main" id="{44DC37E2-959C-5262-1059-971E6C666686}"/>
              </a:ext>
            </a:extLst>
          </p:cNvPr>
          <p:cNvSpPr txBox="1"/>
          <p:nvPr/>
        </p:nvSpPr>
        <p:spPr>
          <a:xfrm>
            <a:off x="3497186" y="2439105"/>
            <a:ext cx="3283343" cy="584775"/>
          </a:xfrm>
          <a:prstGeom prst="rect">
            <a:avLst/>
          </a:prstGeom>
          <a:noFill/>
        </p:spPr>
        <p:txBody>
          <a:bodyPr wrap="square" rtlCol="0">
            <a:spAutoFit/>
          </a:bodyPr>
          <a:lstStyle/>
          <a:p>
            <a:pPr algn="ctr"/>
            <a:r>
              <a:rPr lang="en-GB" sz="1600" b="1" dirty="0">
                <a:solidFill>
                  <a:schemeClr val="bg1"/>
                </a:solidFill>
              </a:rPr>
              <a:t>Open – 0  </a:t>
            </a:r>
          </a:p>
          <a:p>
            <a:pPr algn="ctr"/>
            <a:r>
              <a:rPr lang="en-GB" sz="1600" b="1" dirty="0">
                <a:solidFill>
                  <a:schemeClr val="bg1"/>
                </a:solidFill>
              </a:rPr>
              <a:t>Closed - 3</a:t>
            </a:r>
          </a:p>
        </p:txBody>
      </p:sp>
      <p:sp>
        <p:nvSpPr>
          <p:cNvPr id="49" name="TextBox 48">
            <a:extLst>
              <a:ext uri="{FF2B5EF4-FFF2-40B4-BE49-F238E27FC236}">
                <a16:creationId xmlns:a16="http://schemas.microsoft.com/office/drawing/2014/main" id="{9979F792-A174-F783-D161-F4CB887801E0}"/>
              </a:ext>
            </a:extLst>
          </p:cNvPr>
          <p:cNvSpPr txBox="1"/>
          <p:nvPr/>
        </p:nvSpPr>
        <p:spPr>
          <a:xfrm>
            <a:off x="5725783" y="1323761"/>
            <a:ext cx="2318527" cy="1692771"/>
          </a:xfrm>
          <a:prstGeom prst="rect">
            <a:avLst/>
          </a:prstGeom>
          <a:noFill/>
        </p:spPr>
        <p:txBody>
          <a:bodyPr wrap="square" rtlCol="0">
            <a:spAutoFit/>
          </a:bodyPr>
          <a:lstStyle/>
          <a:p>
            <a:r>
              <a:rPr lang="en-GB" sz="800" dirty="0">
                <a:solidFill>
                  <a:schemeClr val="bg1"/>
                </a:solidFill>
              </a:rPr>
              <a:t>Awareness – 0 </a:t>
            </a:r>
          </a:p>
          <a:p>
            <a:r>
              <a:rPr lang="en-GB" sz="800" dirty="0">
                <a:solidFill>
                  <a:schemeClr val="bg1"/>
                </a:solidFill>
              </a:rPr>
              <a:t>Cost – 0</a:t>
            </a:r>
          </a:p>
          <a:p>
            <a:r>
              <a:rPr lang="en-GB" sz="800" dirty="0">
                <a:solidFill>
                  <a:schemeClr val="bg1"/>
                </a:solidFill>
              </a:rPr>
              <a:t>External Cause – 0</a:t>
            </a:r>
          </a:p>
          <a:p>
            <a:r>
              <a:rPr lang="en-GB" sz="800" dirty="0">
                <a:solidFill>
                  <a:schemeClr val="bg1"/>
                </a:solidFill>
              </a:rPr>
              <a:t>Lack of Internal Communication – 0 </a:t>
            </a:r>
          </a:p>
          <a:p>
            <a:r>
              <a:rPr lang="en-GB" sz="800" dirty="0">
                <a:solidFill>
                  <a:schemeClr val="bg1"/>
                </a:solidFill>
              </a:rPr>
              <a:t>Lack of Management Commitment – 1</a:t>
            </a:r>
          </a:p>
          <a:p>
            <a:r>
              <a:rPr lang="en-GB" sz="800" dirty="0">
                <a:solidFill>
                  <a:schemeClr val="bg1"/>
                </a:solidFill>
              </a:rPr>
              <a:t>Lack of Policy - 0</a:t>
            </a:r>
          </a:p>
          <a:p>
            <a:r>
              <a:rPr lang="en-GB" sz="800" dirty="0">
                <a:solidFill>
                  <a:schemeClr val="bg1"/>
                </a:solidFill>
              </a:rPr>
              <a:t>Lack of Procedure – 0</a:t>
            </a:r>
          </a:p>
          <a:p>
            <a:r>
              <a:rPr lang="en-GB" sz="800" dirty="0">
                <a:solidFill>
                  <a:schemeClr val="bg1"/>
                </a:solidFill>
              </a:rPr>
              <a:t>Lack of Responsible Person – 0</a:t>
            </a:r>
          </a:p>
          <a:p>
            <a:r>
              <a:rPr lang="en-GB" sz="800" dirty="0">
                <a:solidFill>
                  <a:schemeClr val="bg1"/>
                </a:solidFill>
              </a:rPr>
              <a:t>Lack of Top Management Review – 0</a:t>
            </a:r>
          </a:p>
          <a:p>
            <a:r>
              <a:rPr lang="en-GB" sz="800" dirty="0">
                <a:solidFill>
                  <a:schemeClr val="bg1"/>
                </a:solidFill>
              </a:rPr>
              <a:t>Lack of Workforce Training - 0</a:t>
            </a:r>
          </a:p>
          <a:p>
            <a:r>
              <a:rPr lang="en-GB" sz="800" dirty="0">
                <a:solidFill>
                  <a:schemeClr val="bg1"/>
                </a:solidFill>
              </a:rPr>
              <a:t>Management Systems – 0</a:t>
            </a:r>
          </a:p>
          <a:p>
            <a:r>
              <a:rPr lang="en-GB" sz="800" dirty="0">
                <a:solidFill>
                  <a:schemeClr val="bg1"/>
                </a:solidFill>
              </a:rPr>
              <a:t>Other – 0</a:t>
            </a:r>
          </a:p>
          <a:p>
            <a:r>
              <a:rPr lang="en-GB" sz="800" dirty="0">
                <a:solidFill>
                  <a:schemeClr val="bg1"/>
                </a:solidFill>
              </a:rPr>
              <a:t>Root Cause Analysis conduct by factory - 2</a:t>
            </a:r>
          </a:p>
        </p:txBody>
      </p:sp>
      <p:sp>
        <p:nvSpPr>
          <p:cNvPr id="52" name="TextBox 51">
            <a:extLst>
              <a:ext uri="{FF2B5EF4-FFF2-40B4-BE49-F238E27FC236}">
                <a16:creationId xmlns:a16="http://schemas.microsoft.com/office/drawing/2014/main" id="{4A8991A9-1A6B-98A6-89F4-84D36480AC83}"/>
              </a:ext>
            </a:extLst>
          </p:cNvPr>
          <p:cNvSpPr txBox="1"/>
          <p:nvPr/>
        </p:nvSpPr>
        <p:spPr>
          <a:xfrm>
            <a:off x="9251798" y="391903"/>
            <a:ext cx="2179407" cy="615553"/>
          </a:xfrm>
          <a:prstGeom prst="rect">
            <a:avLst/>
          </a:prstGeom>
          <a:noFill/>
        </p:spPr>
        <p:txBody>
          <a:bodyPr wrap="square" rtlCol="0">
            <a:spAutoFit/>
          </a:bodyPr>
          <a:lstStyle/>
          <a:p>
            <a:r>
              <a:rPr lang="en-GB" sz="1700" b="1" dirty="0">
                <a:solidFill>
                  <a:schemeClr val="tx1">
                    <a:lumMod val="50000"/>
                    <a:lumOff val="50000"/>
                  </a:schemeClr>
                </a:solidFill>
              </a:rPr>
              <a:t>Freedom Of Association</a:t>
            </a:r>
          </a:p>
        </p:txBody>
      </p:sp>
      <p:sp>
        <p:nvSpPr>
          <p:cNvPr id="53" name="TextBox 52">
            <a:extLst>
              <a:ext uri="{FF2B5EF4-FFF2-40B4-BE49-F238E27FC236}">
                <a16:creationId xmlns:a16="http://schemas.microsoft.com/office/drawing/2014/main" id="{77812B6B-6DB8-CD7C-8848-209777038EF0}"/>
              </a:ext>
            </a:extLst>
          </p:cNvPr>
          <p:cNvSpPr txBox="1"/>
          <p:nvPr/>
        </p:nvSpPr>
        <p:spPr>
          <a:xfrm>
            <a:off x="8159180" y="1607596"/>
            <a:ext cx="1058737" cy="1107996"/>
          </a:xfrm>
          <a:prstGeom prst="rect">
            <a:avLst/>
          </a:prstGeom>
          <a:noFill/>
        </p:spPr>
        <p:txBody>
          <a:bodyPr wrap="square" rtlCol="0">
            <a:spAutoFit/>
          </a:bodyPr>
          <a:lstStyle/>
          <a:p>
            <a:pPr algn="ctr"/>
            <a:r>
              <a:rPr lang="en-GB" sz="1400" b="1" dirty="0">
                <a:solidFill>
                  <a:schemeClr val="tx1">
                    <a:lumMod val="50000"/>
                    <a:lumOff val="50000"/>
                  </a:schemeClr>
                </a:solidFill>
              </a:rPr>
              <a:t>0 Critical</a:t>
            </a:r>
          </a:p>
          <a:p>
            <a:pPr algn="ctr"/>
            <a:r>
              <a:rPr lang="en-GB" sz="1400" b="1" dirty="0">
                <a:solidFill>
                  <a:schemeClr val="tx1">
                    <a:lumMod val="50000"/>
                    <a:lumOff val="50000"/>
                  </a:schemeClr>
                </a:solidFill>
              </a:rPr>
              <a:t>104 Major</a:t>
            </a:r>
          </a:p>
          <a:p>
            <a:pPr algn="ctr"/>
            <a:r>
              <a:rPr lang="en-GB" sz="1400" b="1" dirty="0">
                <a:solidFill>
                  <a:schemeClr val="tx1">
                    <a:lumMod val="50000"/>
                    <a:lumOff val="50000"/>
                  </a:schemeClr>
                </a:solidFill>
              </a:rPr>
              <a:t>364 Minor</a:t>
            </a:r>
          </a:p>
          <a:p>
            <a:endParaRPr lang="en-GB" sz="1200" b="1" dirty="0">
              <a:solidFill>
                <a:schemeClr val="bg1"/>
              </a:solidFill>
            </a:endParaRPr>
          </a:p>
          <a:p>
            <a:endParaRPr lang="en-GB" sz="1200" b="1" dirty="0">
              <a:solidFill>
                <a:schemeClr val="bg1"/>
              </a:solidFill>
            </a:endParaRPr>
          </a:p>
        </p:txBody>
      </p:sp>
      <p:sp>
        <p:nvSpPr>
          <p:cNvPr id="54" name="TextBox 53">
            <a:extLst>
              <a:ext uri="{FF2B5EF4-FFF2-40B4-BE49-F238E27FC236}">
                <a16:creationId xmlns:a16="http://schemas.microsoft.com/office/drawing/2014/main" id="{5A2E1A00-A2FB-D260-45D1-14374CA03907}"/>
              </a:ext>
            </a:extLst>
          </p:cNvPr>
          <p:cNvSpPr txBox="1"/>
          <p:nvPr/>
        </p:nvSpPr>
        <p:spPr>
          <a:xfrm>
            <a:off x="9257848" y="1101640"/>
            <a:ext cx="1367405" cy="276999"/>
          </a:xfrm>
          <a:prstGeom prst="rect">
            <a:avLst/>
          </a:prstGeom>
          <a:noFill/>
        </p:spPr>
        <p:txBody>
          <a:bodyPr wrap="square" rtlCol="0">
            <a:spAutoFit/>
          </a:bodyPr>
          <a:lstStyle/>
          <a:p>
            <a:r>
              <a:rPr lang="en-GB" sz="1200" b="1" dirty="0">
                <a:solidFill>
                  <a:schemeClr val="tx1">
                    <a:lumMod val="50000"/>
                    <a:lumOff val="50000"/>
                  </a:schemeClr>
                </a:solidFill>
              </a:rPr>
              <a:t>Causes</a:t>
            </a:r>
          </a:p>
        </p:txBody>
      </p:sp>
      <p:sp>
        <p:nvSpPr>
          <p:cNvPr id="55" name="TextBox 54">
            <a:extLst>
              <a:ext uri="{FF2B5EF4-FFF2-40B4-BE49-F238E27FC236}">
                <a16:creationId xmlns:a16="http://schemas.microsoft.com/office/drawing/2014/main" id="{15B8B1FD-0507-B4DA-F214-354FA202A32D}"/>
              </a:ext>
            </a:extLst>
          </p:cNvPr>
          <p:cNvSpPr txBox="1"/>
          <p:nvPr/>
        </p:nvSpPr>
        <p:spPr>
          <a:xfrm>
            <a:off x="7043280" y="2438600"/>
            <a:ext cx="3283343" cy="584775"/>
          </a:xfrm>
          <a:prstGeom prst="rect">
            <a:avLst/>
          </a:prstGeom>
          <a:noFill/>
        </p:spPr>
        <p:txBody>
          <a:bodyPr wrap="square" rtlCol="0">
            <a:spAutoFit/>
          </a:bodyPr>
          <a:lstStyle/>
          <a:p>
            <a:pPr algn="ctr"/>
            <a:r>
              <a:rPr lang="en-GB" sz="1600" b="1" dirty="0">
                <a:solidFill>
                  <a:schemeClr val="tx1">
                    <a:lumMod val="50000"/>
                    <a:lumOff val="50000"/>
                  </a:schemeClr>
                </a:solidFill>
              </a:rPr>
              <a:t>Open – 86  </a:t>
            </a:r>
          </a:p>
          <a:p>
            <a:pPr algn="ctr"/>
            <a:r>
              <a:rPr lang="en-GB" sz="1600" b="1" dirty="0">
                <a:solidFill>
                  <a:schemeClr val="tx1">
                    <a:lumMod val="50000"/>
                    <a:lumOff val="50000"/>
                  </a:schemeClr>
                </a:solidFill>
              </a:rPr>
              <a:t>Closed - 382</a:t>
            </a:r>
          </a:p>
        </p:txBody>
      </p:sp>
      <p:sp>
        <p:nvSpPr>
          <p:cNvPr id="57" name="TextBox 56">
            <a:extLst>
              <a:ext uri="{FF2B5EF4-FFF2-40B4-BE49-F238E27FC236}">
                <a16:creationId xmlns:a16="http://schemas.microsoft.com/office/drawing/2014/main" id="{5F22E2B6-A0DE-D00C-DB14-91815B302241}"/>
              </a:ext>
            </a:extLst>
          </p:cNvPr>
          <p:cNvSpPr txBox="1"/>
          <p:nvPr/>
        </p:nvSpPr>
        <p:spPr>
          <a:xfrm>
            <a:off x="9271877" y="1314547"/>
            <a:ext cx="2318527" cy="1692771"/>
          </a:xfrm>
          <a:prstGeom prst="rect">
            <a:avLst/>
          </a:prstGeom>
          <a:noFill/>
        </p:spPr>
        <p:txBody>
          <a:bodyPr wrap="square" rtlCol="0">
            <a:spAutoFit/>
          </a:bodyPr>
          <a:lstStyle/>
          <a:p>
            <a:r>
              <a:rPr lang="en-GB" sz="800" dirty="0">
                <a:solidFill>
                  <a:schemeClr val="tx1">
                    <a:lumMod val="50000"/>
                    <a:lumOff val="50000"/>
                  </a:schemeClr>
                </a:solidFill>
              </a:rPr>
              <a:t>Awareness – 0 </a:t>
            </a:r>
          </a:p>
          <a:p>
            <a:r>
              <a:rPr lang="en-GB" sz="800" dirty="0">
                <a:solidFill>
                  <a:schemeClr val="tx1">
                    <a:lumMod val="50000"/>
                    <a:lumOff val="50000"/>
                  </a:schemeClr>
                </a:solidFill>
              </a:rPr>
              <a:t>Cost – 0</a:t>
            </a:r>
          </a:p>
          <a:p>
            <a:r>
              <a:rPr lang="en-GB" sz="800" dirty="0">
                <a:solidFill>
                  <a:schemeClr val="tx1">
                    <a:lumMod val="50000"/>
                    <a:lumOff val="50000"/>
                  </a:schemeClr>
                </a:solidFill>
              </a:rPr>
              <a:t>External Cause – 0</a:t>
            </a:r>
          </a:p>
          <a:p>
            <a:r>
              <a:rPr lang="en-GB" sz="800" dirty="0">
                <a:solidFill>
                  <a:schemeClr val="tx1">
                    <a:lumMod val="50000"/>
                    <a:lumOff val="50000"/>
                  </a:schemeClr>
                </a:solidFill>
              </a:rPr>
              <a:t>Lack of Internal Communication – 133</a:t>
            </a:r>
          </a:p>
          <a:p>
            <a:r>
              <a:rPr lang="en-GB" sz="800" dirty="0">
                <a:solidFill>
                  <a:schemeClr val="tx1">
                    <a:lumMod val="50000"/>
                    <a:lumOff val="50000"/>
                  </a:schemeClr>
                </a:solidFill>
              </a:rPr>
              <a:t>Lack of Management Commitment – 73</a:t>
            </a:r>
          </a:p>
          <a:p>
            <a:r>
              <a:rPr lang="en-GB" sz="800" dirty="0">
                <a:solidFill>
                  <a:schemeClr val="tx1">
                    <a:lumMod val="50000"/>
                    <a:lumOff val="50000"/>
                  </a:schemeClr>
                </a:solidFill>
              </a:rPr>
              <a:t>Lack of Policy - 92</a:t>
            </a:r>
          </a:p>
          <a:p>
            <a:r>
              <a:rPr lang="en-GB" sz="800" dirty="0">
                <a:solidFill>
                  <a:schemeClr val="tx1">
                    <a:lumMod val="50000"/>
                    <a:lumOff val="50000"/>
                  </a:schemeClr>
                </a:solidFill>
              </a:rPr>
              <a:t>Lack of Procedure – 121</a:t>
            </a:r>
          </a:p>
          <a:p>
            <a:r>
              <a:rPr lang="en-GB" sz="800" dirty="0">
                <a:solidFill>
                  <a:schemeClr val="tx1">
                    <a:lumMod val="50000"/>
                    <a:lumOff val="50000"/>
                  </a:schemeClr>
                </a:solidFill>
              </a:rPr>
              <a:t>Lack of Responsible Person – 4</a:t>
            </a:r>
          </a:p>
          <a:p>
            <a:r>
              <a:rPr lang="en-GB" sz="800" dirty="0">
                <a:solidFill>
                  <a:schemeClr val="tx1">
                    <a:lumMod val="50000"/>
                    <a:lumOff val="50000"/>
                  </a:schemeClr>
                </a:solidFill>
              </a:rPr>
              <a:t>Lack of Top Management Review – 20</a:t>
            </a:r>
          </a:p>
          <a:p>
            <a:r>
              <a:rPr lang="en-GB" sz="800" dirty="0">
                <a:solidFill>
                  <a:schemeClr val="tx1">
                    <a:lumMod val="50000"/>
                    <a:lumOff val="50000"/>
                  </a:schemeClr>
                </a:solidFill>
              </a:rPr>
              <a:t>Lack of Workforce Training - 8</a:t>
            </a:r>
          </a:p>
          <a:p>
            <a:r>
              <a:rPr lang="en-GB" sz="800" dirty="0">
                <a:solidFill>
                  <a:schemeClr val="tx1">
                    <a:lumMod val="50000"/>
                    <a:lumOff val="50000"/>
                  </a:schemeClr>
                </a:solidFill>
              </a:rPr>
              <a:t>Management Systems – 11</a:t>
            </a:r>
          </a:p>
          <a:p>
            <a:r>
              <a:rPr lang="en-GB" sz="800" dirty="0">
                <a:solidFill>
                  <a:schemeClr val="tx1">
                    <a:lumMod val="50000"/>
                    <a:lumOff val="50000"/>
                  </a:schemeClr>
                </a:solidFill>
              </a:rPr>
              <a:t>Other – 1</a:t>
            </a:r>
          </a:p>
          <a:p>
            <a:r>
              <a:rPr lang="en-GB" sz="800" dirty="0">
                <a:solidFill>
                  <a:schemeClr val="tx1">
                    <a:lumMod val="50000"/>
                    <a:lumOff val="50000"/>
                  </a:schemeClr>
                </a:solidFill>
              </a:rPr>
              <a:t>Root Cause Analysis conduct by factory - 5</a:t>
            </a:r>
          </a:p>
        </p:txBody>
      </p:sp>
      <p:sp>
        <p:nvSpPr>
          <p:cNvPr id="60" name="TextBox 59">
            <a:extLst>
              <a:ext uri="{FF2B5EF4-FFF2-40B4-BE49-F238E27FC236}">
                <a16:creationId xmlns:a16="http://schemas.microsoft.com/office/drawing/2014/main" id="{A0D00583-939A-F90D-766C-1B0A9E31E18F}"/>
              </a:ext>
            </a:extLst>
          </p:cNvPr>
          <p:cNvSpPr txBox="1"/>
          <p:nvPr/>
        </p:nvSpPr>
        <p:spPr>
          <a:xfrm>
            <a:off x="2148084" y="3359578"/>
            <a:ext cx="2000975" cy="923330"/>
          </a:xfrm>
          <a:prstGeom prst="rect">
            <a:avLst/>
          </a:prstGeom>
          <a:noFill/>
        </p:spPr>
        <p:txBody>
          <a:bodyPr wrap="square" rtlCol="0">
            <a:spAutoFit/>
          </a:bodyPr>
          <a:lstStyle/>
          <a:p>
            <a:r>
              <a:rPr lang="en-GB" b="1" dirty="0">
                <a:solidFill>
                  <a:schemeClr val="bg1"/>
                </a:solidFill>
              </a:rPr>
              <a:t>Working Conditions Are Safe &amp; Hygienic</a:t>
            </a:r>
          </a:p>
        </p:txBody>
      </p:sp>
      <p:sp>
        <p:nvSpPr>
          <p:cNvPr id="61" name="TextBox 60">
            <a:extLst>
              <a:ext uri="{FF2B5EF4-FFF2-40B4-BE49-F238E27FC236}">
                <a16:creationId xmlns:a16="http://schemas.microsoft.com/office/drawing/2014/main" id="{F26CEF38-62F4-73F2-8815-1477A7680583}"/>
              </a:ext>
            </a:extLst>
          </p:cNvPr>
          <p:cNvSpPr txBox="1"/>
          <p:nvPr/>
        </p:nvSpPr>
        <p:spPr>
          <a:xfrm>
            <a:off x="1050091" y="4739672"/>
            <a:ext cx="1086304" cy="1107996"/>
          </a:xfrm>
          <a:prstGeom prst="rect">
            <a:avLst/>
          </a:prstGeom>
          <a:noFill/>
        </p:spPr>
        <p:txBody>
          <a:bodyPr wrap="square" rtlCol="0">
            <a:spAutoFit/>
          </a:bodyPr>
          <a:lstStyle/>
          <a:p>
            <a:pPr algn="ctr"/>
            <a:r>
              <a:rPr lang="en-GB" sz="1400" b="1" dirty="0">
                <a:solidFill>
                  <a:schemeClr val="bg1"/>
                </a:solidFill>
              </a:rPr>
              <a:t>7 Critical</a:t>
            </a:r>
          </a:p>
          <a:p>
            <a:pPr algn="ctr"/>
            <a:r>
              <a:rPr lang="en-GB" sz="1400" b="1" dirty="0">
                <a:solidFill>
                  <a:schemeClr val="bg1"/>
                </a:solidFill>
              </a:rPr>
              <a:t>1625 Major</a:t>
            </a:r>
          </a:p>
          <a:p>
            <a:pPr algn="ctr"/>
            <a:r>
              <a:rPr lang="en-GB" sz="1400" b="1" dirty="0">
                <a:solidFill>
                  <a:schemeClr val="bg1"/>
                </a:solidFill>
              </a:rPr>
              <a:t>1055 Minor</a:t>
            </a:r>
          </a:p>
          <a:p>
            <a:endParaRPr lang="en-GB" sz="1200" b="1" dirty="0">
              <a:solidFill>
                <a:schemeClr val="bg1"/>
              </a:solidFill>
            </a:endParaRPr>
          </a:p>
          <a:p>
            <a:endParaRPr lang="en-GB" sz="1200" b="1" dirty="0">
              <a:solidFill>
                <a:schemeClr val="bg1"/>
              </a:solidFill>
            </a:endParaRPr>
          </a:p>
        </p:txBody>
      </p:sp>
      <p:sp>
        <p:nvSpPr>
          <p:cNvPr id="62" name="TextBox 61">
            <a:extLst>
              <a:ext uri="{FF2B5EF4-FFF2-40B4-BE49-F238E27FC236}">
                <a16:creationId xmlns:a16="http://schemas.microsoft.com/office/drawing/2014/main" id="{FA74AE5C-8B4C-9449-5B93-D8DB8AB09224}"/>
              </a:ext>
            </a:extLst>
          </p:cNvPr>
          <p:cNvSpPr txBox="1"/>
          <p:nvPr/>
        </p:nvSpPr>
        <p:spPr>
          <a:xfrm>
            <a:off x="2156938" y="4234578"/>
            <a:ext cx="1367405" cy="276999"/>
          </a:xfrm>
          <a:prstGeom prst="rect">
            <a:avLst/>
          </a:prstGeom>
          <a:noFill/>
        </p:spPr>
        <p:txBody>
          <a:bodyPr wrap="square" rtlCol="0">
            <a:spAutoFit/>
          </a:bodyPr>
          <a:lstStyle/>
          <a:p>
            <a:r>
              <a:rPr lang="en-GB" sz="1200" b="1" dirty="0">
                <a:solidFill>
                  <a:schemeClr val="bg1"/>
                </a:solidFill>
              </a:rPr>
              <a:t>Causes</a:t>
            </a:r>
          </a:p>
        </p:txBody>
      </p:sp>
      <p:sp>
        <p:nvSpPr>
          <p:cNvPr id="63" name="TextBox 62">
            <a:extLst>
              <a:ext uri="{FF2B5EF4-FFF2-40B4-BE49-F238E27FC236}">
                <a16:creationId xmlns:a16="http://schemas.microsoft.com/office/drawing/2014/main" id="{104EAA46-27F0-F85E-2519-3268AD547C3B}"/>
              </a:ext>
            </a:extLst>
          </p:cNvPr>
          <p:cNvSpPr txBox="1"/>
          <p:nvPr/>
        </p:nvSpPr>
        <p:spPr>
          <a:xfrm>
            <a:off x="-57630" y="5571538"/>
            <a:ext cx="3283343" cy="584775"/>
          </a:xfrm>
          <a:prstGeom prst="rect">
            <a:avLst/>
          </a:prstGeom>
          <a:noFill/>
        </p:spPr>
        <p:txBody>
          <a:bodyPr wrap="square" rtlCol="0">
            <a:spAutoFit/>
          </a:bodyPr>
          <a:lstStyle/>
          <a:p>
            <a:pPr algn="ctr"/>
            <a:r>
              <a:rPr lang="en-GB" sz="1600" b="1" dirty="0">
                <a:solidFill>
                  <a:schemeClr val="bg1"/>
                </a:solidFill>
              </a:rPr>
              <a:t>Open – 409  </a:t>
            </a:r>
          </a:p>
          <a:p>
            <a:pPr algn="ctr"/>
            <a:r>
              <a:rPr lang="en-GB" sz="1600" b="1" dirty="0">
                <a:solidFill>
                  <a:schemeClr val="bg1"/>
                </a:solidFill>
              </a:rPr>
              <a:t>Closed - 2278</a:t>
            </a:r>
          </a:p>
        </p:txBody>
      </p:sp>
      <p:sp>
        <p:nvSpPr>
          <p:cNvPr id="64" name="TextBox 63">
            <a:extLst>
              <a:ext uri="{FF2B5EF4-FFF2-40B4-BE49-F238E27FC236}">
                <a16:creationId xmlns:a16="http://schemas.microsoft.com/office/drawing/2014/main" id="{AD6E14C7-3FD2-CB8C-3A25-04FF219A1C1B}"/>
              </a:ext>
            </a:extLst>
          </p:cNvPr>
          <p:cNvSpPr txBox="1"/>
          <p:nvPr/>
        </p:nvSpPr>
        <p:spPr>
          <a:xfrm>
            <a:off x="2170967" y="4447485"/>
            <a:ext cx="2318527" cy="1692771"/>
          </a:xfrm>
          <a:prstGeom prst="rect">
            <a:avLst/>
          </a:prstGeom>
          <a:noFill/>
        </p:spPr>
        <p:txBody>
          <a:bodyPr wrap="square" rtlCol="0">
            <a:spAutoFit/>
          </a:bodyPr>
          <a:lstStyle/>
          <a:p>
            <a:r>
              <a:rPr lang="en-GB" sz="800" dirty="0">
                <a:solidFill>
                  <a:schemeClr val="bg1"/>
                </a:solidFill>
              </a:rPr>
              <a:t>Awareness – 1 </a:t>
            </a:r>
          </a:p>
          <a:p>
            <a:r>
              <a:rPr lang="en-GB" sz="800" dirty="0">
                <a:solidFill>
                  <a:schemeClr val="bg1"/>
                </a:solidFill>
              </a:rPr>
              <a:t>Cost – 0</a:t>
            </a:r>
          </a:p>
          <a:p>
            <a:r>
              <a:rPr lang="en-GB" sz="800" dirty="0">
                <a:solidFill>
                  <a:schemeClr val="bg1"/>
                </a:solidFill>
              </a:rPr>
              <a:t>External Cause – 13</a:t>
            </a:r>
          </a:p>
          <a:p>
            <a:r>
              <a:rPr lang="en-GB" sz="800" dirty="0">
                <a:solidFill>
                  <a:schemeClr val="bg1"/>
                </a:solidFill>
              </a:rPr>
              <a:t>Lack of Internal Communication – 121 </a:t>
            </a:r>
          </a:p>
          <a:p>
            <a:r>
              <a:rPr lang="en-GB" sz="800" dirty="0">
                <a:solidFill>
                  <a:schemeClr val="bg1"/>
                </a:solidFill>
              </a:rPr>
              <a:t>Lack of Management Commitment – 452</a:t>
            </a:r>
          </a:p>
          <a:p>
            <a:r>
              <a:rPr lang="en-GB" sz="800" dirty="0">
                <a:solidFill>
                  <a:schemeClr val="bg1"/>
                </a:solidFill>
              </a:rPr>
              <a:t>Lack of Policy - 29</a:t>
            </a:r>
          </a:p>
          <a:p>
            <a:r>
              <a:rPr lang="en-GB" sz="800" dirty="0">
                <a:solidFill>
                  <a:schemeClr val="bg1"/>
                </a:solidFill>
              </a:rPr>
              <a:t>Lack of Procedure – 1148</a:t>
            </a:r>
          </a:p>
          <a:p>
            <a:r>
              <a:rPr lang="en-GB" sz="800" dirty="0">
                <a:solidFill>
                  <a:schemeClr val="bg1"/>
                </a:solidFill>
              </a:rPr>
              <a:t>Lack of Responsible Person – 104</a:t>
            </a:r>
          </a:p>
          <a:p>
            <a:r>
              <a:rPr lang="en-GB" sz="800" dirty="0">
                <a:solidFill>
                  <a:schemeClr val="bg1"/>
                </a:solidFill>
              </a:rPr>
              <a:t>Lack of Top Management Review – 179</a:t>
            </a:r>
          </a:p>
          <a:p>
            <a:r>
              <a:rPr lang="en-GB" sz="800" dirty="0">
                <a:solidFill>
                  <a:schemeClr val="bg1"/>
                </a:solidFill>
              </a:rPr>
              <a:t>Lack of Workforce Training - 386</a:t>
            </a:r>
          </a:p>
          <a:p>
            <a:r>
              <a:rPr lang="en-GB" sz="800" dirty="0">
                <a:solidFill>
                  <a:schemeClr val="bg1"/>
                </a:solidFill>
              </a:rPr>
              <a:t>Management Systems – 73</a:t>
            </a:r>
          </a:p>
          <a:p>
            <a:r>
              <a:rPr lang="en-GB" sz="800" dirty="0">
                <a:solidFill>
                  <a:schemeClr val="bg1"/>
                </a:solidFill>
              </a:rPr>
              <a:t>Other – 4</a:t>
            </a:r>
          </a:p>
          <a:p>
            <a:r>
              <a:rPr lang="en-GB" sz="800" dirty="0">
                <a:solidFill>
                  <a:schemeClr val="bg1"/>
                </a:solidFill>
              </a:rPr>
              <a:t>Root Cause Analysis conduct by factory - 177</a:t>
            </a:r>
          </a:p>
        </p:txBody>
      </p:sp>
      <p:sp>
        <p:nvSpPr>
          <p:cNvPr id="66" name="TextBox 65">
            <a:extLst>
              <a:ext uri="{FF2B5EF4-FFF2-40B4-BE49-F238E27FC236}">
                <a16:creationId xmlns:a16="http://schemas.microsoft.com/office/drawing/2014/main" id="{C933A488-0ECC-F06B-3DB9-07CC4660F931}"/>
              </a:ext>
            </a:extLst>
          </p:cNvPr>
          <p:cNvSpPr txBox="1"/>
          <p:nvPr/>
        </p:nvSpPr>
        <p:spPr>
          <a:xfrm>
            <a:off x="5708477" y="3487034"/>
            <a:ext cx="1900422" cy="646331"/>
          </a:xfrm>
          <a:prstGeom prst="rect">
            <a:avLst/>
          </a:prstGeom>
          <a:noFill/>
        </p:spPr>
        <p:txBody>
          <a:bodyPr wrap="square" rtlCol="0">
            <a:spAutoFit/>
          </a:bodyPr>
          <a:lstStyle/>
          <a:p>
            <a:r>
              <a:rPr lang="en-GB" b="1" dirty="0">
                <a:solidFill>
                  <a:schemeClr val="tx1">
                    <a:lumMod val="50000"/>
                    <a:lumOff val="50000"/>
                  </a:schemeClr>
                </a:solidFill>
              </a:rPr>
              <a:t>Child Labour Is Not Used</a:t>
            </a:r>
          </a:p>
        </p:txBody>
      </p:sp>
      <p:sp>
        <p:nvSpPr>
          <p:cNvPr id="68" name="TextBox 67">
            <a:extLst>
              <a:ext uri="{FF2B5EF4-FFF2-40B4-BE49-F238E27FC236}">
                <a16:creationId xmlns:a16="http://schemas.microsoft.com/office/drawing/2014/main" id="{33AD43D0-57E6-40A7-85F3-686B4A4A00D1}"/>
              </a:ext>
            </a:extLst>
          </p:cNvPr>
          <p:cNvSpPr txBox="1"/>
          <p:nvPr/>
        </p:nvSpPr>
        <p:spPr>
          <a:xfrm>
            <a:off x="4673426" y="4733793"/>
            <a:ext cx="929079" cy="1107996"/>
          </a:xfrm>
          <a:prstGeom prst="rect">
            <a:avLst/>
          </a:prstGeom>
          <a:noFill/>
        </p:spPr>
        <p:txBody>
          <a:bodyPr wrap="square" rtlCol="0">
            <a:spAutoFit/>
          </a:bodyPr>
          <a:lstStyle/>
          <a:p>
            <a:pPr algn="ctr"/>
            <a:r>
              <a:rPr lang="en-GB" sz="1400" b="1" dirty="0">
                <a:solidFill>
                  <a:schemeClr val="tx1">
                    <a:lumMod val="50000"/>
                    <a:lumOff val="50000"/>
                  </a:schemeClr>
                </a:solidFill>
              </a:rPr>
              <a:t>0 Critical</a:t>
            </a:r>
          </a:p>
          <a:p>
            <a:pPr algn="ctr"/>
            <a:r>
              <a:rPr lang="en-GB" sz="1400" b="1" dirty="0">
                <a:solidFill>
                  <a:schemeClr val="tx1">
                    <a:lumMod val="50000"/>
                    <a:lumOff val="50000"/>
                  </a:schemeClr>
                </a:solidFill>
              </a:rPr>
              <a:t>0 Major</a:t>
            </a:r>
          </a:p>
          <a:p>
            <a:pPr algn="ctr"/>
            <a:r>
              <a:rPr lang="en-GB" sz="1400" b="1" dirty="0">
                <a:solidFill>
                  <a:schemeClr val="tx1">
                    <a:lumMod val="50000"/>
                    <a:lumOff val="50000"/>
                  </a:schemeClr>
                </a:solidFill>
              </a:rPr>
              <a:t>1 Minor</a:t>
            </a:r>
          </a:p>
          <a:p>
            <a:endParaRPr lang="en-GB" sz="1200" b="1" dirty="0">
              <a:solidFill>
                <a:schemeClr val="bg1"/>
              </a:solidFill>
            </a:endParaRPr>
          </a:p>
          <a:p>
            <a:endParaRPr lang="en-GB" sz="1200" b="1" dirty="0">
              <a:solidFill>
                <a:schemeClr val="bg1"/>
              </a:solidFill>
            </a:endParaRPr>
          </a:p>
        </p:txBody>
      </p:sp>
      <p:sp>
        <p:nvSpPr>
          <p:cNvPr id="69" name="TextBox 68">
            <a:extLst>
              <a:ext uri="{FF2B5EF4-FFF2-40B4-BE49-F238E27FC236}">
                <a16:creationId xmlns:a16="http://schemas.microsoft.com/office/drawing/2014/main" id="{83A532C8-08F7-069A-1058-A141228A3D30}"/>
              </a:ext>
            </a:extLst>
          </p:cNvPr>
          <p:cNvSpPr txBox="1"/>
          <p:nvPr/>
        </p:nvSpPr>
        <p:spPr>
          <a:xfrm>
            <a:off x="5718134" y="4228141"/>
            <a:ext cx="1367405" cy="276999"/>
          </a:xfrm>
          <a:prstGeom prst="rect">
            <a:avLst/>
          </a:prstGeom>
          <a:noFill/>
        </p:spPr>
        <p:txBody>
          <a:bodyPr wrap="square" rtlCol="0">
            <a:spAutoFit/>
          </a:bodyPr>
          <a:lstStyle/>
          <a:p>
            <a:r>
              <a:rPr lang="en-GB" sz="1200" b="1" dirty="0">
                <a:solidFill>
                  <a:schemeClr val="tx1">
                    <a:lumMod val="50000"/>
                    <a:lumOff val="50000"/>
                  </a:schemeClr>
                </a:solidFill>
              </a:rPr>
              <a:t>Causes</a:t>
            </a:r>
          </a:p>
        </p:txBody>
      </p:sp>
      <p:sp>
        <p:nvSpPr>
          <p:cNvPr id="71" name="TextBox 70">
            <a:extLst>
              <a:ext uri="{FF2B5EF4-FFF2-40B4-BE49-F238E27FC236}">
                <a16:creationId xmlns:a16="http://schemas.microsoft.com/office/drawing/2014/main" id="{C00968FA-43FD-A70A-A590-E0AF40000896}"/>
              </a:ext>
            </a:extLst>
          </p:cNvPr>
          <p:cNvSpPr txBox="1"/>
          <p:nvPr/>
        </p:nvSpPr>
        <p:spPr>
          <a:xfrm>
            <a:off x="3503566" y="5573810"/>
            <a:ext cx="3283343" cy="584775"/>
          </a:xfrm>
          <a:prstGeom prst="rect">
            <a:avLst/>
          </a:prstGeom>
          <a:noFill/>
        </p:spPr>
        <p:txBody>
          <a:bodyPr wrap="square" rtlCol="0">
            <a:spAutoFit/>
          </a:bodyPr>
          <a:lstStyle/>
          <a:p>
            <a:pPr algn="ctr"/>
            <a:r>
              <a:rPr lang="en-GB" sz="1600" b="1" dirty="0">
                <a:solidFill>
                  <a:schemeClr val="tx1">
                    <a:lumMod val="50000"/>
                    <a:lumOff val="50000"/>
                  </a:schemeClr>
                </a:solidFill>
              </a:rPr>
              <a:t>Open – 1</a:t>
            </a:r>
          </a:p>
          <a:p>
            <a:pPr algn="ctr"/>
            <a:r>
              <a:rPr lang="en-GB" sz="1600" b="1" dirty="0">
                <a:solidFill>
                  <a:schemeClr val="tx1">
                    <a:lumMod val="50000"/>
                    <a:lumOff val="50000"/>
                  </a:schemeClr>
                </a:solidFill>
              </a:rPr>
              <a:t>Closed - 0</a:t>
            </a:r>
          </a:p>
        </p:txBody>
      </p:sp>
      <p:sp>
        <p:nvSpPr>
          <p:cNvPr id="72" name="TextBox 71">
            <a:extLst>
              <a:ext uri="{FF2B5EF4-FFF2-40B4-BE49-F238E27FC236}">
                <a16:creationId xmlns:a16="http://schemas.microsoft.com/office/drawing/2014/main" id="{2FF16C86-482D-E3C0-0AA1-2B5508377487}"/>
              </a:ext>
            </a:extLst>
          </p:cNvPr>
          <p:cNvSpPr txBox="1"/>
          <p:nvPr/>
        </p:nvSpPr>
        <p:spPr>
          <a:xfrm>
            <a:off x="5732163" y="4441048"/>
            <a:ext cx="2318527" cy="1692771"/>
          </a:xfrm>
          <a:prstGeom prst="rect">
            <a:avLst/>
          </a:prstGeom>
          <a:noFill/>
        </p:spPr>
        <p:txBody>
          <a:bodyPr wrap="square" rtlCol="0">
            <a:spAutoFit/>
          </a:bodyPr>
          <a:lstStyle/>
          <a:p>
            <a:r>
              <a:rPr lang="en-GB" sz="800" dirty="0">
                <a:solidFill>
                  <a:schemeClr val="tx1">
                    <a:lumMod val="50000"/>
                    <a:lumOff val="50000"/>
                  </a:schemeClr>
                </a:solidFill>
              </a:rPr>
              <a:t>Awareness – 0 </a:t>
            </a:r>
          </a:p>
          <a:p>
            <a:r>
              <a:rPr lang="en-GB" sz="800" dirty="0">
                <a:solidFill>
                  <a:schemeClr val="tx1">
                    <a:lumMod val="50000"/>
                    <a:lumOff val="50000"/>
                  </a:schemeClr>
                </a:solidFill>
              </a:rPr>
              <a:t>Cost – 0</a:t>
            </a:r>
          </a:p>
          <a:p>
            <a:r>
              <a:rPr lang="en-GB" sz="800" dirty="0">
                <a:solidFill>
                  <a:schemeClr val="tx1">
                    <a:lumMod val="50000"/>
                    <a:lumOff val="50000"/>
                  </a:schemeClr>
                </a:solidFill>
              </a:rPr>
              <a:t>External Cause – 0</a:t>
            </a:r>
          </a:p>
          <a:p>
            <a:r>
              <a:rPr lang="en-GB" sz="800" dirty="0">
                <a:solidFill>
                  <a:schemeClr val="tx1">
                    <a:lumMod val="50000"/>
                    <a:lumOff val="50000"/>
                  </a:schemeClr>
                </a:solidFill>
              </a:rPr>
              <a:t>Lack of Internal Communication – 0 </a:t>
            </a:r>
          </a:p>
          <a:p>
            <a:r>
              <a:rPr lang="en-GB" sz="800" dirty="0">
                <a:solidFill>
                  <a:schemeClr val="tx1">
                    <a:lumMod val="50000"/>
                    <a:lumOff val="50000"/>
                  </a:schemeClr>
                </a:solidFill>
              </a:rPr>
              <a:t>Lack of Management Commitment – 0</a:t>
            </a:r>
          </a:p>
          <a:p>
            <a:r>
              <a:rPr lang="en-GB" sz="800" dirty="0">
                <a:solidFill>
                  <a:schemeClr val="tx1">
                    <a:lumMod val="50000"/>
                    <a:lumOff val="50000"/>
                  </a:schemeClr>
                </a:solidFill>
              </a:rPr>
              <a:t>Lack of Policy - 0</a:t>
            </a:r>
          </a:p>
          <a:p>
            <a:r>
              <a:rPr lang="en-GB" sz="800" dirty="0">
                <a:solidFill>
                  <a:schemeClr val="tx1">
                    <a:lumMod val="50000"/>
                    <a:lumOff val="50000"/>
                  </a:schemeClr>
                </a:solidFill>
              </a:rPr>
              <a:t>Lack of Procedure – 0</a:t>
            </a:r>
          </a:p>
          <a:p>
            <a:r>
              <a:rPr lang="en-GB" sz="800" dirty="0">
                <a:solidFill>
                  <a:schemeClr val="tx1">
                    <a:lumMod val="50000"/>
                    <a:lumOff val="50000"/>
                  </a:schemeClr>
                </a:solidFill>
              </a:rPr>
              <a:t>Lack of Responsible Person – 1</a:t>
            </a:r>
          </a:p>
          <a:p>
            <a:r>
              <a:rPr lang="en-GB" sz="800" dirty="0">
                <a:solidFill>
                  <a:schemeClr val="tx1">
                    <a:lumMod val="50000"/>
                    <a:lumOff val="50000"/>
                  </a:schemeClr>
                </a:solidFill>
              </a:rPr>
              <a:t>Lack of Top Management Review – 0</a:t>
            </a:r>
          </a:p>
          <a:p>
            <a:r>
              <a:rPr lang="en-GB" sz="800" dirty="0">
                <a:solidFill>
                  <a:schemeClr val="tx1">
                    <a:lumMod val="50000"/>
                    <a:lumOff val="50000"/>
                  </a:schemeClr>
                </a:solidFill>
              </a:rPr>
              <a:t>Lack of Workforce Training - 0</a:t>
            </a:r>
          </a:p>
          <a:p>
            <a:r>
              <a:rPr lang="en-GB" sz="800" dirty="0">
                <a:solidFill>
                  <a:schemeClr val="tx1">
                    <a:lumMod val="50000"/>
                    <a:lumOff val="50000"/>
                  </a:schemeClr>
                </a:solidFill>
              </a:rPr>
              <a:t>Management Systems – 0</a:t>
            </a:r>
          </a:p>
          <a:p>
            <a:r>
              <a:rPr lang="en-GB" sz="800" dirty="0">
                <a:solidFill>
                  <a:schemeClr val="tx1">
                    <a:lumMod val="50000"/>
                    <a:lumOff val="50000"/>
                  </a:schemeClr>
                </a:solidFill>
              </a:rPr>
              <a:t>Other – 0</a:t>
            </a:r>
          </a:p>
          <a:p>
            <a:r>
              <a:rPr lang="en-GB" sz="800" dirty="0">
                <a:solidFill>
                  <a:schemeClr val="tx1">
                    <a:lumMod val="50000"/>
                    <a:lumOff val="50000"/>
                  </a:schemeClr>
                </a:solidFill>
              </a:rPr>
              <a:t>Root Cause Analysis conduct by factory - 0</a:t>
            </a:r>
          </a:p>
        </p:txBody>
      </p:sp>
      <p:sp>
        <p:nvSpPr>
          <p:cNvPr id="91" name="TextBox 90">
            <a:extLst>
              <a:ext uri="{FF2B5EF4-FFF2-40B4-BE49-F238E27FC236}">
                <a16:creationId xmlns:a16="http://schemas.microsoft.com/office/drawing/2014/main" id="{F71DA801-4B9E-E50D-07BB-F038D9FEE5D4}"/>
              </a:ext>
            </a:extLst>
          </p:cNvPr>
          <p:cNvSpPr txBox="1"/>
          <p:nvPr/>
        </p:nvSpPr>
        <p:spPr>
          <a:xfrm>
            <a:off x="9239834" y="3498935"/>
            <a:ext cx="2097750" cy="646331"/>
          </a:xfrm>
          <a:prstGeom prst="rect">
            <a:avLst/>
          </a:prstGeom>
          <a:noFill/>
        </p:spPr>
        <p:txBody>
          <a:bodyPr wrap="square" rtlCol="0">
            <a:spAutoFit/>
          </a:bodyPr>
          <a:lstStyle/>
          <a:p>
            <a:r>
              <a:rPr lang="en-GB" b="1" dirty="0">
                <a:solidFill>
                  <a:schemeClr val="bg1"/>
                </a:solidFill>
              </a:rPr>
              <a:t>Living Wages Are Paid</a:t>
            </a:r>
          </a:p>
        </p:txBody>
      </p:sp>
      <p:sp>
        <p:nvSpPr>
          <p:cNvPr id="92" name="TextBox 91">
            <a:extLst>
              <a:ext uri="{FF2B5EF4-FFF2-40B4-BE49-F238E27FC236}">
                <a16:creationId xmlns:a16="http://schemas.microsoft.com/office/drawing/2014/main" id="{7123FC3E-6E35-7F57-716F-4B5805DD2D16}"/>
              </a:ext>
            </a:extLst>
          </p:cNvPr>
          <p:cNvSpPr txBox="1"/>
          <p:nvPr/>
        </p:nvSpPr>
        <p:spPr>
          <a:xfrm>
            <a:off x="8142556" y="4747744"/>
            <a:ext cx="1082238" cy="1107996"/>
          </a:xfrm>
          <a:prstGeom prst="rect">
            <a:avLst/>
          </a:prstGeom>
          <a:noFill/>
        </p:spPr>
        <p:txBody>
          <a:bodyPr wrap="square" rtlCol="0">
            <a:spAutoFit/>
          </a:bodyPr>
          <a:lstStyle/>
          <a:p>
            <a:pPr algn="ctr"/>
            <a:r>
              <a:rPr lang="en-GB" sz="1400" b="1" dirty="0">
                <a:solidFill>
                  <a:schemeClr val="bg1"/>
                </a:solidFill>
              </a:rPr>
              <a:t>2 Critical</a:t>
            </a:r>
          </a:p>
          <a:p>
            <a:pPr algn="ctr"/>
            <a:r>
              <a:rPr lang="en-GB" sz="1400" b="1" dirty="0">
                <a:solidFill>
                  <a:schemeClr val="bg1"/>
                </a:solidFill>
              </a:rPr>
              <a:t>482 Major</a:t>
            </a:r>
          </a:p>
          <a:p>
            <a:pPr algn="ctr"/>
            <a:r>
              <a:rPr lang="en-GB" sz="1400" b="1" dirty="0">
                <a:solidFill>
                  <a:schemeClr val="bg1"/>
                </a:solidFill>
              </a:rPr>
              <a:t>225 Minor</a:t>
            </a:r>
          </a:p>
          <a:p>
            <a:endParaRPr lang="en-GB" sz="1200" b="1" dirty="0">
              <a:solidFill>
                <a:schemeClr val="bg1"/>
              </a:solidFill>
            </a:endParaRPr>
          </a:p>
          <a:p>
            <a:endParaRPr lang="en-GB" sz="1200" b="1" dirty="0">
              <a:solidFill>
                <a:schemeClr val="bg1"/>
              </a:solidFill>
            </a:endParaRPr>
          </a:p>
        </p:txBody>
      </p:sp>
      <p:sp>
        <p:nvSpPr>
          <p:cNvPr id="93" name="TextBox 92">
            <a:extLst>
              <a:ext uri="{FF2B5EF4-FFF2-40B4-BE49-F238E27FC236}">
                <a16:creationId xmlns:a16="http://schemas.microsoft.com/office/drawing/2014/main" id="{5299F8FC-5E53-84E2-D3F4-FDDA0DAD6DC4}"/>
              </a:ext>
            </a:extLst>
          </p:cNvPr>
          <p:cNvSpPr txBox="1"/>
          <p:nvPr/>
        </p:nvSpPr>
        <p:spPr>
          <a:xfrm>
            <a:off x="9255829" y="4242450"/>
            <a:ext cx="1367405" cy="276999"/>
          </a:xfrm>
          <a:prstGeom prst="rect">
            <a:avLst/>
          </a:prstGeom>
          <a:noFill/>
        </p:spPr>
        <p:txBody>
          <a:bodyPr wrap="square" rtlCol="0">
            <a:spAutoFit/>
          </a:bodyPr>
          <a:lstStyle/>
          <a:p>
            <a:r>
              <a:rPr lang="en-GB" sz="1200" b="1" dirty="0">
                <a:solidFill>
                  <a:schemeClr val="bg1"/>
                </a:solidFill>
              </a:rPr>
              <a:t>Causes</a:t>
            </a:r>
          </a:p>
        </p:txBody>
      </p:sp>
      <p:sp>
        <p:nvSpPr>
          <p:cNvPr id="94" name="TextBox 93">
            <a:extLst>
              <a:ext uri="{FF2B5EF4-FFF2-40B4-BE49-F238E27FC236}">
                <a16:creationId xmlns:a16="http://schemas.microsoft.com/office/drawing/2014/main" id="{A5CDCAE4-D300-9423-CFCE-A1D4E6795610}"/>
              </a:ext>
            </a:extLst>
          </p:cNvPr>
          <p:cNvSpPr txBox="1"/>
          <p:nvPr/>
        </p:nvSpPr>
        <p:spPr>
          <a:xfrm>
            <a:off x="7041261" y="5561992"/>
            <a:ext cx="3283343" cy="584775"/>
          </a:xfrm>
          <a:prstGeom prst="rect">
            <a:avLst/>
          </a:prstGeom>
          <a:noFill/>
        </p:spPr>
        <p:txBody>
          <a:bodyPr wrap="square" rtlCol="0">
            <a:spAutoFit/>
          </a:bodyPr>
          <a:lstStyle/>
          <a:p>
            <a:pPr algn="ctr"/>
            <a:r>
              <a:rPr lang="en-GB" sz="1600" b="1" dirty="0">
                <a:solidFill>
                  <a:schemeClr val="bg1"/>
                </a:solidFill>
              </a:rPr>
              <a:t>Open – 254  </a:t>
            </a:r>
          </a:p>
          <a:p>
            <a:pPr algn="ctr"/>
            <a:r>
              <a:rPr lang="en-GB" sz="1600" b="1" dirty="0">
                <a:solidFill>
                  <a:schemeClr val="bg1"/>
                </a:solidFill>
              </a:rPr>
              <a:t>Closed - 455</a:t>
            </a:r>
          </a:p>
        </p:txBody>
      </p:sp>
      <p:sp>
        <p:nvSpPr>
          <p:cNvPr id="95" name="TextBox 94">
            <a:extLst>
              <a:ext uri="{FF2B5EF4-FFF2-40B4-BE49-F238E27FC236}">
                <a16:creationId xmlns:a16="http://schemas.microsoft.com/office/drawing/2014/main" id="{993518EB-3508-1DFE-4928-960AF731F65C}"/>
              </a:ext>
            </a:extLst>
          </p:cNvPr>
          <p:cNvSpPr txBox="1"/>
          <p:nvPr/>
        </p:nvSpPr>
        <p:spPr>
          <a:xfrm>
            <a:off x="9269858" y="4455357"/>
            <a:ext cx="2318527" cy="1692771"/>
          </a:xfrm>
          <a:prstGeom prst="rect">
            <a:avLst/>
          </a:prstGeom>
          <a:noFill/>
        </p:spPr>
        <p:txBody>
          <a:bodyPr wrap="square" rtlCol="0">
            <a:spAutoFit/>
          </a:bodyPr>
          <a:lstStyle/>
          <a:p>
            <a:r>
              <a:rPr lang="en-GB" sz="800" dirty="0">
                <a:solidFill>
                  <a:schemeClr val="bg1"/>
                </a:solidFill>
              </a:rPr>
              <a:t>Awareness – 4 </a:t>
            </a:r>
          </a:p>
          <a:p>
            <a:r>
              <a:rPr lang="en-GB" sz="800" dirty="0">
                <a:solidFill>
                  <a:schemeClr val="bg1"/>
                </a:solidFill>
              </a:rPr>
              <a:t>Cost – 4</a:t>
            </a:r>
          </a:p>
          <a:p>
            <a:r>
              <a:rPr lang="en-GB" sz="800" dirty="0">
                <a:solidFill>
                  <a:schemeClr val="bg1"/>
                </a:solidFill>
              </a:rPr>
              <a:t>External Cause – 0</a:t>
            </a:r>
          </a:p>
          <a:p>
            <a:r>
              <a:rPr lang="en-GB" sz="800" dirty="0">
                <a:solidFill>
                  <a:schemeClr val="bg1"/>
                </a:solidFill>
              </a:rPr>
              <a:t>Lack of Internal Communication – 430 </a:t>
            </a:r>
          </a:p>
          <a:p>
            <a:r>
              <a:rPr lang="en-GB" sz="800" dirty="0">
                <a:solidFill>
                  <a:schemeClr val="bg1"/>
                </a:solidFill>
              </a:rPr>
              <a:t>Lack of Management Commitment – 119</a:t>
            </a:r>
          </a:p>
          <a:p>
            <a:r>
              <a:rPr lang="en-GB" sz="800" dirty="0">
                <a:solidFill>
                  <a:schemeClr val="bg1"/>
                </a:solidFill>
              </a:rPr>
              <a:t>Lack of Policy - 4</a:t>
            </a:r>
          </a:p>
          <a:p>
            <a:r>
              <a:rPr lang="en-GB" sz="800" dirty="0">
                <a:solidFill>
                  <a:schemeClr val="bg1"/>
                </a:solidFill>
              </a:rPr>
              <a:t>Lack of Procedure – 11</a:t>
            </a:r>
          </a:p>
          <a:p>
            <a:r>
              <a:rPr lang="en-GB" sz="800" dirty="0">
                <a:solidFill>
                  <a:schemeClr val="bg1"/>
                </a:solidFill>
              </a:rPr>
              <a:t>Lack of Responsible Person – 2</a:t>
            </a:r>
          </a:p>
          <a:p>
            <a:r>
              <a:rPr lang="en-GB" sz="800" dirty="0">
                <a:solidFill>
                  <a:schemeClr val="bg1"/>
                </a:solidFill>
              </a:rPr>
              <a:t>Lack of Top Management Review – 70</a:t>
            </a:r>
          </a:p>
          <a:p>
            <a:r>
              <a:rPr lang="en-GB" sz="800" dirty="0">
                <a:solidFill>
                  <a:schemeClr val="bg1"/>
                </a:solidFill>
              </a:rPr>
              <a:t>Lack of Workforce Training - 3</a:t>
            </a:r>
          </a:p>
          <a:p>
            <a:r>
              <a:rPr lang="en-GB" sz="800" dirty="0">
                <a:solidFill>
                  <a:schemeClr val="bg1"/>
                </a:solidFill>
              </a:rPr>
              <a:t>Management Systems – 44</a:t>
            </a:r>
          </a:p>
          <a:p>
            <a:r>
              <a:rPr lang="en-GB" sz="800" dirty="0">
                <a:solidFill>
                  <a:schemeClr val="bg1"/>
                </a:solidFill>
              </a:rPr>
              <a:t>Other – 1</a:t>
            </a:r>
          </a:p>
          <a:p>
            <a:r>
              <a:rPr lang="en-GB" sz="800" dirty="0">
                <a:solidFill>
                  <a:schemeClr val="bg1"/>
                </a:solidFill>
              </a:rPr>
              <a:t>Root Cause Analysis conduct by factory - 17</a:t>
            </a:r>
          </a:p>
        </p:txBody>
      </p:sp>
    </p:spTree>
    <p:extLst>
      <p:ext uri="{BB962C8B-B14F-4D97-AF65-F5344CB8AC3E}">
        <p14:creationId xmlns:p14="http://schemas.microsoft.com/office/powerpoint/2010/main" val="1064574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9070C-19D5-3FCA-5B2B-D7656843CA9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21BA647-A016-77D8-C64E-CDF0C108CEC0}"/>
              </a:ext>
            </a:extLst>
          </p:cNvPr>
          <p:cNvSpPr/>
          <p:nvPr/>
        </p:nvSpPr>
        <p:spPr>
          <a:xfrm>
            <a:off x="0" y="6376005"/>
            <a:ext cx="12192000" cy="5715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08B35CDB-047A-B9ED-7DD6-361CA810F956}"/>
              </a:ext>
            </a:extLst>
          </p:cNvPr>
          <p:cNvSpPr txBox="1"/>
          <p:nvPr/>
        </p:nvSpPr>
        <p:spPr>
          <a:xfrm>
            <a:off x="-1341593" y="6488301"/>
            <a:ext cx="4758277" cy="400110"/>
          </a:xfrm>
          <a:prstGeom prst="rect">
            <a:avLst/>
          </a:prstGeom>
          <a:noFill/>
        </p:spPr>
        <p:txBody>
          <a:bodyPr wrap="square" rtlCol="0">
            <a:spAutoFit/>
          </a:bodyPr>
          <a:lstStyle/>
          <a:p>
            <a:pPr algn="ctr"/>
            <a:r>
              <a:rPr lang="en-GB" sz="2000" dirty="0">
                <a:solidFill>
                  <a:schemeClr val="bg1"/>
                </a:solidFill>
              </a:rPr>
              <a:t>DISCLOSURE</a:t>
            </a:r>
          </a:p>
        </p:txBody>
      </p:sp>
      <p:sp>
        <p:nvSpPr>
          <p:cNvPr id="115" name="TextBox 114">
            <a:extLst>
              <a:ext uri="{FF2B5EF4-FFF2-40B4-BE49-F238E27FC236}">
                <a16:creationId xmlns:a16="http://schemas.microsoft.com/office/drawing/2014/main" id="{83A3BB6D-5E50-1853-2825-AC1A55E39B58}"/>
              </a:ext>
            </a:extLst>
          </p:cNvPr>
          <p:cNvSpPr txBox="1"/>
          <p:nvPr/>
        </p:nvSpPr>
        <p:spPr>
          <a:xfrm>
            <a:off x="8301734" y="3461684"/>
            <a:ext cx="3418428" cy="584775"/>
          </a:xfrm>
          <a:prstGeom prst="rect">
            <a:avLst/>
          </a:prstGeom>
          <a:noFill/>
        </p:spPr>
        <p:txBody>
          <a:bodyPr wrap="square" rtlCol="0">
            <a:spAutoFit/>
          </a:bodyPr>
          <a:lstStyle/>
          <a:p>
            <a:pPr algn="ctr"/>
            <a:r>
              <a:rPr lang="en-GB" sz="1600" dirty="0">
                <a:solidFill>
                  <a:schemeClr val="bg1"/>
                </a:solidFill>
              </a:rPr>
              <a:t>Regular Employment</a:t>
            </a:r>
          </a:p>
          <a:p>
            <a:pPr algn="ctr"/>
            <a:r>
              <a:rPr lang="en-GB" sz="1600" dirty="0">
                <a:solidFill>
                  <a:schemeClr val="bg1"/>
                </a:solidFill>
              </a:rPr>
              <a:t>Is Provided</a:t>
            </a:r>
          </a:p>
        </p:txBody>
      </p:sp>
      <p:sp>
        <p:nvSpPr>
          <p:cNvPr id="10" name="Rectangle 9">
            <a:extLst>
              <a:ext uri="{FF2B5EF4-FFF2-40B4-BE49-F238E27FC236}">
                <a16:creationId xmlns:a16="http://schemas.microsoft.com/office/drawing/2014/main" id="{67FFC362-3F49-5EF8-909A-E956BFF88842}"/>
              </a:ext>
            </a:extLst>
          </p:cNvPr>
          <p:cNvSpPr/>
          <p:nvPr/>
        </p:nvSpPr>
        <p:spPr>
          <a:xfrm>
            <a:off x="919994" y="196769"/>
            <a:ext cx="3280096" cy="287432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a:extLst>
              <a:ext uri="{FF2B5EF4-FFF2-40B4-BE49-F238E27FC236}">
                <a16:creationId xmlns:a16="http://schemas.microsoft.com/office/drawing/2014/main" id="{9A9CBAFE-B894-3EB8-1BF1-06C6432A116A}"/>
              </a:ext>
            </a:extLst>
          </p:cNvPr>
          <p:cNvSpPr/>
          <p:nvPr/>
        </p:nvSpPr>
        <p:spPr>
          <a:xfrm>
            <a:off x="4455952" y="186677"/>
            <a:ext cx="3280096" cy="2874321"/>
          </a:xfrm>
          <a:prstGeom prst="rect">
            <a:avLst/>
          </a:prstGeom>
          <a:solidFill>
            <a:srgbClr val="B4C7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a:extLst>
              <a:ext uri="{FF2B5EF4-FFF2-40B4-BE49-F238E27FC236}">
                <a16:creationId xmlns:a16="http://schemas.microsoft.com/office/drawing/2014/main" id="{BA6F7A14-2FA7-FA1B-8D9C-EAFBEAB093E5}"/>
              </a:ext>
            </a:extLst>
          </p:cNvPr>
          <p:cNvSpPr/>
          <p:nvPr/>
        </p:nvSpPr>
        <p:spPr>
          <a:xfrm>
            <a:off x="7991911" y="194628"/>
            <a:ext cx="3280096" cy="2874321"/>
          </a:xfrm>
          <a:prstGeom prst="rect">
            <a:avLst/>
          </a:prstGeom>
          <a:solidFill>
            <a:srgbClr val="FA2E6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a:extLst>
              <a:ext uri="{FF2B5EF4-FFF2-40B4-BE49-F238E27FC236}">
                <a16:creationId xmlns:a16="http://schemas.microsoft.com/office/drawing/2014/main" id="{9CC0BA9F-5096-26DF-13F6-D92EE5451443}"/>
              </a:ext>
            </a:extLst>
          </p:cNvPr>
          <p:cNvSpPr/>
          <p:nvPr/>
        </p:nvSpPr>
        <p:spPr>
          <a:xfrm>
            <a:off x="919994" y="3327636"/>
            <a:ext cx="3280096" cy="2874320"/>
          </a:xfrm>
          <a:prstGeom prst="rect">
            <a:avLst/>
          </a:prstGeom>
          <a:solidFill>
            <a:srgbClr val="62833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a:extLst>
              <a:ext uri="{FF2B5EF4-FFF2-40B4-BE49-F238E27FC236}">
                <a16:creationId xmlns:a16="http://schemas.microsoft.com/office/drawing/2014/main" id="{1F4F9756-A985-9837-609E-23E56D7FF833}"/>
              </a:ext>
            </a:extLst>
          </p:cNvPr>
          <p:cNvSpPr/>
          <p:nvPr/>
        </p:nvSpPr>
        <p:spPr>
          <a:xfrm>
            <a:off x="4455952" y="3327636"/>
            <a:ext cx="3280096" cy="2874320"/>
          </a:xfrm>
          <a:prstGeom prst="rect">
            <a:avLst/>
          </a:prstGeom>
          <a:solidFill>
            <a:srgbClr val="FCB9B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2B13071B-4E11-A7A9-5B0E-A4ADD3C33E33}"/>
              </a:ext>
            </a:extLst>
          </p:cNvPr>
          <p:cNvSpPr/>
          <p:nvPr/>
        </p:nvSpPr>
        <p:spPr>
          <a:xfrm>
            <a:off x="7991910" y="3327635"/>
            <a:ext cx="3280096" cy="2874321"/>
          </a:xfrm>
          <a:prstGeom prst="rect">
            <a:avLst/>
          </a:prstGeom>
          <a:solidFill>
            <a:srgbClr val="6D99B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8" name="Picture 27" descr="Graphical user interface, application&#10;&#10;Description automatically generated">
            <a:extLst>
              <a:ext uri="{FF2B5EF4-FFF2-40B4-BE49-F238E27FC236}">
                <a16:creationId xmlns:a16="http://schemas.microsoft.com/office/drawing/2014/main" id="{DFEDB308-E48E-CEC6-8B76-F0D06128673A}"/>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254998" y="298091"/>
            <a:ext cx="1692762" cy="1021381"/>
          </a:xfrm>
          <a:prstGeom prst="rect">
            <a:avLst/>
          </a:prstGeom>
        </p:spPr>
      </p:pic>
      <p:pic>
        <p:nvPicPr>
          <p:cNvPr id="41" name="Picture 40" descr="Graphical user interface, application&#10;&#10;Description automatically generated">
            <a:extLst>
              <a:ext uri="{FF2B5EF4-FFF2-40B4-BE49-F238E27FC236}">
                <a16:creationId xmlns:a16="http://schemas.microsoft.com/office/drawing/2014/main" id="{C8B442CF-16D2-9ABE-E9D2-ED0EB495BCE0}"/>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894594" y="3391919"/>
            <a:ext cx="1367405" cy="1367405"/>
          </a:xfrm>
          <a:prstGeom prst="rect">
            <a:avLst/>
          </a:prstGeom>
        </p:spPr>
      </p:pic>
      <p:sp>
        <p:nvSpPr>
          <p:cNvPr id="56" name="TextBox 55">
            <a:extLst>
              <a:ext uri="{FF2B5EF4-FFF2-40B4-BE49-F238E27FC236}">
                <a16:creationId xmlns:a16="http://schemas.microsoft.com/office/drawing/2014/main" id="{0F6B37E7-7216-2F98-A12B-ADC91D28F654}"/>
              </a:ext>
            </a:extLst>
          </p:cNvPr>
          <p:cNvSpPr txBox="1"/>
          <p:nvPr/>
        </p:nvSpPr>
        <p:spPr>
          <a:xfrm>
            <a:off x="8834304" y="3358267"/>
            <a:ext cx="3120705" cy="707886"/>
          </a:xfrm>
          <a:prstGeom prst="rect">
            <a:avLst/>
          </a:prstGeom>
          <a:noFill/>
        </p:spPr>
        <p:txBody>
          <a:bodyPr wrap="square" rtlCol="0">
            <a:spAutoFit/>
          </a:bodyPr>
          <a:lstStyle/>
          <a:p>
            <a:pPr algn="ctr"/>
            <a:r>
              <a:rPr lang="en-GB" sz="2000" dirty="0">
                <a:solidFill>
                  <a:schemeClr val="bg1"/>
                </a:solidFill>
              </a:rPr>
              <a:t>Additional </a:t>
            </a:r>
          </a:p>
          <a:p>
            <a:pPr algn="ctr"/>
            <a:r>
              <a:rPr lang="en-GB" sz="2000" dirty="0">
                <a:solidFill>
                  <a:schemeClr val="bg1"/>
                </a:solidFill>
              </a:rPr>
              <a:t>Notes</a:t>
            </a:r>
          </a:p>
        </p:txBody>
      </p:sp>
      <p:sp>
        <p:nvSpPr>
          <p:cNvPr id="59" name="TextBox 58">
            <a:extLst>
              <a:ext uri="{FF2B5EF4-FFF2-40B4-BE49-F238E27FC236}">
                <a16:creationId xmlns:a16="http://schemas.microsoft.com/office/drawing/2014/main" id="{58B39EC7-B839-D605-3615-9BBD3292084B}"/>
              </a:ext>
            </a:extLst>
          </p:cNvPr>
          <p:cNvSpPr txBox="1"/>
          <p:nvPr/>
        </p:nvSpPr>
        <p:spPr>
          <a:xfrm>
            <a:off x="8014444" y="4016055"/>
            <a:ext cx="2072503" cy="307777"/>
          </a:xfrm>
          <a:prstGeom prst="rect">
            <a:avLst/>
          </a:prstGeom>
          <a:noFill/>
        </p:spPr>
        <p:txBody>
          <a:bodyPr wrap="square" rtlCol="0">
            <a:spAutoFit/>
          </a:bodyPr>
          <a:lstStyle/>
          <a:p>
            <a:r>
              <a:rPr lang="en-GB" sz="1400" dirty="0">
                <a:solidFill>
                  <a:schemeClr val="bg1"/>
                </a:solidFill>
              </a:rPr>
              <a:t>Living Wages Are Paid</a:t>
            </a:r>
          </a:p>
        </p:txBody>
      </p:sp>
      <p:sp>
        <p:nvSpPr>
          <p:cNvPr id="67" name="TextBox 66">
            <a:extLst>
              <a:ext uri="{FF2B5EF4-FFF2-40B4-BE49-F238E27FC236}">
                <a16:creationId xmlns:a16="http://schemas.microsoft.com/office/drawing/2014/main" id="{3E437807-4B79-F653-1034-D518695357DD}"/>
              </a:ext>
            </a:extLst>
          </p:cNvPr>
          <p:cNvSpPr txBox="1"/>
          <p:nvPr/>
        </p:nvSpPr>
        <p:spPr>
          <a:xfrm>
            <a:off x="8029947" y="4272964"/>
            <a:ext cx="3143164" cy="646331"/>
          </a:xfrm>
          <a:prstGeom prst="rect">
            <a:avLst/>
          </a:prstGeom>
          <a:noFill/>
        </p:spPr>
        <p:txBody>
          <a:bodyPr wrap="square" rtlCol="0">
            <a:spAutoFit/>
          </a:bodyPr>
          <a:lstStyle/>
          <a:p>
            <a:r>
              <a:rPr lang="en-GB" sz="900" dirty="0">
                <a:solidFill>
                  <a:schemeClr val="bg1"/>
                </a:solidFill>
              </a:rPr>
              <a:t>Social insurance is an ongoing non-compliance and makes up majority of the open issues in this section.</a:t>
            </a:r>
          </a:p>
          <a:p>
            <a:endParaRPr lang="en-GB" dirty="0"/>
          </a:p>
        </p:txBody>
      </p:sp>
      <p:pic>
        <p:nvPicPr>
          <p:cNvPr id="76" name="Picture 75">
            <a:extLst>
              <a:ext uri="{FF2B5EF4-FFF2-40B4-BE49-F238E27FC236}">
                <a16:creationId xmlns:a16="http://schemas.microsoft.com/office/drawing/2014/main" id="{B9E8FC9F-3451-2663-0BAD-F94049B8C74B}"/>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rot="21434360">
            <a:off x="4641447" y="3501725"/>
            <a:ext cx="991778" cy="974344"/>
          </a:xfrm>
          <a:prstGeom prst="rect">
            <a:avLst/>
          </a:prstGeom>
        </p:spPr>
      </p:pic>
      <p:sp>
        <p:nvSpPr>
          <p:cNvPr id="23" name="Oval 22">
            <a:extLst>
              <a:ext uri="{FF2B5EF4-FFF2-40B4-BE49-F238E27FC236}">
                <a16:creationId xmlns:a16="http://schemas.microsoft.com/office/drawing/2014/main" id="{47274401-289F-8C29-5B67-C792BD4858DE}"/>
              </a:ext>
            </a:extLst>
          </p:cNvPr>
          <p:cNvSpPr/>
          <p:nvPr/>
        </p:nvSpPr>
        <p:spPr>
          <a:xfrm>
            <a:off x="1143092" y="443025"/>
            <a:ext cx="909128" cy="920204"/>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7" name="Picture 76" descr="Icon&#10;&#10;Description automatically generated">
            <a:extLst>
              <a:ext uri="{FF2B5EF4-FFF2-40B4-BE49-F238E27FC236}">
                <a16:creationId xmlns:a16="http://schemas.microsoft.com/office/drawing/2014/main" id="{60EF4407-0A79-F052-111E-A2475996DA3C}"/>
              </a:ext>
            </a:extLst>
          </p:cNvPr>
          <p:cNvPicPr>
            <a:picLocks noChangeAspect="1"/>
          </p:cNvPicPr>
          <p:nvPr/>
        </p:nvPicPr>
        <p:blipFill>
          <a:blip r:embed="rId9">
            <a:extLst>
              <a:ext uri="{28A0092B-C50C-407E-A947-70E740481C1C}">
                <a14:useLocalDpi xmlns:a14="http://schemas.microsoft.com/office/drawing/2010/main" val="0"/>
              </a:ext>
              <a:ext uri="{837473B0-CC2E-450A-ABE3-18F120FF3D39}">
                <a1611:picAttrSrcUrl xmlns:a1611="http://schemas.microsoft.com/office/drawing/2016/11/main" r:id="rId10"/>
              </a:ext>
            </a:extLst>
          </a:blip>
          <a:stretch>
            <a:fillRect/>
          </a:stretch>
        </p:blipFill>
        <p:spPr>
          <a:xfrm rot="14176670">
            <a:off x="8362851" y="3194992"/>
            <a:ext cx="1076997" cy="1097577"/>
          </a:xfrm>
          <a:prstGeom prst="rect">
            <a:avLst/>
          </a:prstGeom>
        </p:spPr>
      </p:pic>
      <p:sp>
        <p:nvSpPr>
          <p:cNvPr id="79" name="TextBox 78">
            <a:extLst>
              <a:ext uri="{FF2B5EF4-FFF2-40B4-BE49-F238E27FC236}">
                <a16:creationId xmlns:a16="http://schemas.microsoft.com/office/drawing/2014/main" id="{0EFE7F6E-6C1B-622C-EF31-FBED07A1BE1E}"/>
              </a:ext>
            </a:extLst>
          </p:cNvPr>
          <p:cNvSpPr txBox="1"/>
          <p:nvPr/>
        </p:nvSpPr>
        <p:spPr>
          <a:xfrm>
            <a:off x="8041425" y="4637036"/>
            <a:ext cx="3278773" cy="307777"/>
          </a:xfrm>
          <a:prstGeom prst="rect">
            <a:avLst/>
          </a:prstGeom>
          <a:noFill/>
        </p:spPr>
        <p:txBody>
          <a:bodyPr wrap="square" rtlCol="0">
            <a:spAutoFit/>
          </a:bodyPr>
          <a:lstStyle/>
          <a:p>
            <a:r>
              <a:rPr lang="en-GB" sz="1400" dirty="0">
                <a:solidFill>
                  <a:schemeClr val="bg1"/>
                </a:solidFill>
              </a:rPr>
              <a:t>Working Hours Are Not Excessive</a:t>
            </a:r>
          </a:p>
        </p:txBody>
      </p:sp>
      <p:sp>
        <p:nvSpPr>
          <p:cNvPr id="82" name="TextBox 81">
            <a:extLst>
              <a:ext uri="{FF2B5EF4-FFF2-40B4-BE49-F238E27FC236}">
                <a16:creationId xmlns:a16="http://schemas.microsoft.com/office/drawing/2014/main" id="{D785442F-32FA-B765-4D36-96AFC6B456CE}"/>
              </a:ext>
            </a:extLst>
          </p:cNvPr>
          <p:cNvSpPr txBox="1"/>
          <p:nvPr/>
        </p:nvSpPr>
        <p:spPr>
          <a:xfrm>
            <a:off x="8049544" y="4892821"/>
            <a:ext cx="2985759" cy="369332"/>
          </a:xfrm>
          <a:prstGeom prst="rect">
            <a:avLst/>
          </a:prstGeom>
          <a:noFill/>
        </p:spPr>
        <p:txBody>
          <a:bodyPr wrap="square" rtlCol="0">
            <a:spAutoFit/>
          </a:bodyPr>
          <a:lstStyle/>
          <a:p>
            <a:r>
              <a:rPr lang="en-GB" sz="900" dirty="0">
                <a:solidFill>
                  <a:schemeClr val="bg1"/>
                </a:solidFill>
              </a:rPr>
              <a:t>Closures take time as evidence is collected over at least 3 months to ensure change is implemented permanently.</a:t>
            </a:r>
            <a:endParaRPr lang="en-GB" dirty="0"/>
          </a:p>
        </p:txBody>
      </p:sp>
      <p:sp>
        <p:nvSpPr>
          <p:cNvPr id="5" name="TextBox 4">
            <a:extLst>
              <a:ext uri="{FF2B5EF4-FFF2-40B4-BE49-F238E27FC236}">
                <a16:creationId xmlns:a16="http://schemas.microsoft.com/office/drawing/2014/main" id="{5E241872-E94D-6694-6A0A-B191D31A2283}"/>
              </a:ext>
            </a:extLst>
          </p:cNvPr>
          <p:cNvSpPr txBox="1"/>
          <p:nvPr/>
        </p:nvSpPr>
        <p:spPr>
          <a:xfrm>
            <a:off x="2184505" y="392512"/>
            <a:ext cx="1919777" cy="646331"/>
          </a:xfrm>
          <a:prstGeom prst="rect">
            <a:avLst/>
          </a:prstGeom>
          <a:noFill/>
        </p:spPr>
        <p:txBody>
          <a:bodyPr wrap="square" rtlCol="0">
            <a:spAutoFit/>
          </a:bodyPr>
          <a:lstStyle/>
          <a:p>
            <a:r>
              <a:rPr lang="en-GB" b="1" dirty="0">
                <a:solidFill>
                  <a:schemeClr val="bg1"/>
                </a:solidFill>
              </a:rPr>
              <a:t>Working Hours Are Not Excessive</a:t>
            </a:r>
          </a:p>
        </p:txBody>
      </p:sp>
      <p:sp>
        <p:nvSpPr>
          <p:cNvPr id="6" name="TextBox 5">
            <a:extLst>
              <a:ext uri="{FF2B5EF4-FFF2-40B4-BE49-F238E27FC236}">
                <a16:creationId xmlns:a16="http://schemas.microsoft.com/office/drawing/2014/main" id="{D4E7550C-A12F-916A-2FED-E8C587178117}"/>
              </a:ext>
            </a:extLst>
          </p:cNvPr>
          <p:cNvSpPr txBox="1"/>
          <p:nvPr/>
        </p:nvSpPr>
        <p:spPr>
          <a:xfrm>
            <a:off x="1139797" y="1602956"/>
            <a:ext cx="982692" cy="1107996"/>
          </a:xfrm>
          <a:prstGeom prst="rect">
            <a:avLst/>
          </a:prstGeom>
          <a:noFill/>
        </p:spPr>
        <p:txBody>
          <a:bodyPr wrap="square" rtlCol="0">
            <a:spAutoFit/>
          </a:bodyPr>
          <a:lstStyle/>
          <a:p>
            <a:pPr algn="ctr"/>
            <a:r>
              <a:rPr lang="en-GB" sz="1400" b="1" dirty="0">
                <a:solidFill>
                  <a:schemeClr val="bg1"/>
                </a:solidFill>
              </a:rPr>
              <a:t>22 Critical</a:t>
            </a:r>
          </a:p>
          <a:p>
            <a:pPr algn="ctr"/>
            <a:r>
              <a:rPr lang="en-GB" sz="1400" b="1" dirty="0">
                <a:solidFill>
                  <a:schemeClr val="bg1"/>
                </a:solidFill>
              </a:rPr>
              <a:t>553 Major</a:t>
            </a:r>
          </a:p>
          <a:p>
            <a:pPr algn="ctr"/>
            <a:r>
              <a:rPr lang="en-GB" sz="1400" b="1" dirty="0">
                <a:solidFill>
                  <a:schemeClr val="bg1"/>
                </a:solidFill>
              </a:rPr>
              <a:t>2 Minor</a:t>
            </a:r>
          </a:p>
          <a:p>
            <a:endParaRPr lang="en-GB" sz="1200" b="1" dirty="0">
              <a:solidFill>
                <a:schemeClr val="bg1"/>
              </a:solidFill>
            </a:endParaRPr>
          </a:p>
          <a:p>
            <a:endParaRPr lang="en-GB" sz="1200" b="1" dirty="0">
              <a:solidFill>
                <a:schemeClr val="bg1"/>
              </a:solidFill>
            </a:endParaRPr>
          </a:p>
        </p:txBody>
      </p:sp>
      <p:sp>
        <p:nvSpPr>
          <p:cNvPr id="7" name="TextBox 6">
            <a:extLst>
              <a:ext uri="{FF2B5EF4-FFF2-40B4-BE49-F238E27FC236}">
                <a16:creationId xmlns:a16="http://schemas.microsoft.com/office/drawing/2014/main" id="{D79F1009-AD5C-2018-B408-3383DDC2EE54}"/>
              </a:ext>
            </a:extLst>
          </p:cNvPr>
          <p:cNvSpPr txBox="1"/>
          <p:nvPr/>
        </p:nvSpPr>
        <p:spPr>
          <a:xfrm>
            <a:off x="2184505" y="1097304"/>
            <a:ext cx="1367405" cy="276999"/>
          </a:xfrm>
          <a:prstGeom prst="rect">
            <a:avLst/>
          </a:prstGeom>
          <a:noFill/>
        </p:spPr>
        <p:txBody>
          <a:bodyPr wrap="square" rtlCol="0">
            <a:spAutoFit/>
          </a:bodyPr>
          <a:lstStyle/>
          <a:p>
            <a:r>
              <a:rPr lang="en-GB" sz="1200" b="1" dirty="0">
                <a:solidFill>
                  <a:schemeClr val="bg1"/>
                </a:solidFill>
              </a:rPr>
              <a:t>Causes</a:t>
            </a:r>
          </a:p>
        </p:txBody>
      </p:sp>
      <p:sp>
        <p:nvSpPr>
          <p:cNvPr id="8" name="TextBox 7">
            <a:extLst>
              <a:ext uri="{FF2B5EF4-FFF2-40B4-BE49-F238E27FC236}">
                <a16:creationId xmlns:a16="http://schemas.microsoft.com/office/drawing/2014/main" id="{B1CF61A0-BF95-C1BA-E5F9-987B422472A5}"/>
              </a:ext>
            </a:extLst>
          </p:cNvPr>
          <p:cNvSpPr txBox="1"/>
          <p:nvPr/>
        </p:nvSpPr>
        <p:spPr>
          <a:xfrm>
            <a:off x="-30063" y="2442973"/>
            <a:ext cx="3283343" cy="584775"/>
          </a:xfrm>
          <a:prstGeom prst="rect">
            <a:avLst/>
          </a:prstGeom>
          <a:noFill/>
        </p:spPr>
        <p:txBody>
          <a:bodyPr wrap="square" rtlCol="0">
            <a:spAutoFit/>
          </a:bodyPr>
          <a:lstStyle/>
          <a:p>
            <a:pPr algn="ctr"/>
            <a:r>
              <a:rPr lang="en-GB" sz="1600" b="1" dirty="0">
                <a:solidFill>
                  <a:schemeClr val="bg1"/>
                </a:solidFill>
              </a:rPr>
              <a:t>Open – 114  </a:t>
            </a:r>
          </a:p>
          <a:p>
            <a:pPr algn="ctr"/>
            <a:r>
              <a:rPr lang="en-GB" sz="1600" b="1" dirty="0">
                <a:solidFill>
                  <a:schemeClr val="bg1"/>
                </a:solidFill>
              </a:rPr>
              <a:t>Closed - 463</a:t>
            </a:r>
          </a:p>
        </p:txBody>
      </p:sp>
      <p:sp>
        <p:nvSpPr>
          <p:cNvPr id="9" name="TextBox 8">
            <a:extLst>
              <a:ext uri="{FF2B5EF4-FFF2-40B4-BE49-F238E27FC236}">
                <a16:creationId xmlns:a16="http://schemas.microsoft.com/office/drawing/2014/main" id="{F2D073B1-A9CC-ECFF-66BE-AD120BC4EDE1}"/>
              </a:ext>
            </a:extLst>
          </p:cNvPr>
          <p:cNvSpPr txBox="1"/>
          <p:nvPr/>
        </p:nvSpPr>
        <p:spPr>
          <a:xfrm>
            <a:off x="2198534" y="1310211"/>
            <a:ext cx="2318527" cy="1692771"/>
          </a:xfrm>
          <a:prstGeom prst="rect">
            <a:avLst/>
          </a:prstGeom>
          <a:noFill/>
        </p:spPr>
        <p:txBody>
          <a:bodyPr wrap="square" rtlCol="0">
            <a:spAutoFit/>
          </a:bodyPr>
          <a:lstStyle/>
          <a:p>
            <a:r>
              <a:rPr lang="en-GB" sz="800" dirty="0">
                <a:solidFill>
                  <a:schemeClr val="bg1"/>
                </a:solidFill>
              </a:rPr>
              <a:t>Awareness – 0 </a:t>
            </a:r>
          </a:p>
          <a:p>
            <a:r>
              <a:rPr lang="en-GB" sz="800" dirty="0">
                <a:solidFill>
                  <a:schemeClr val="bg1"/>
                </a:solidFill>
              </a:rPr>
              <a:t>Cost – 0</a:t>
            </a:r>
          </a:p>
          <a:p>
            <a:r>
              <a:rPr lang="en-GB" sz="800" dirty="0">
                <a:solidFill>
                  <a:schemeClr val="bg1"/>
                </a:solidFill>
              </a:rPr>
              <a:t>External Cause – 0</a:t>
            </a:r>
          </a:p>
          <a:p>
            <a:r>
              <a:rPr lang="en-GB" sz="800" dirty="0">
                <a:solidFill>
                  <a:schemeClr val="bg1"/>
                </a:solidFill>
              </a:rPr>
              <a:t>Lack of Internal Communication – 0 </a:t>
            </a:r>
          </a:p>
          <a:p>
            <a:r>
              <a:rPr lang="en-GB" sz="800" dirty="0">
                <a:solidFill>
                  <a:schemeClr val="bg1"/>
                </a:solidFill>
              </a:rPr>
              <a:t>Lack of Management Commitment – 5</a:t>
            </a:r>
          </a:p>
          <a:p>
            <a:r>
              <a:rPr lang="en-GB" sz="800" dirty="0">
                <a:solidFill>
                  <a:schemeClr val="bg1"/>
                </a:solidFill>
              </a:rPr>
              <a:t>Lack of Policy - 3</a:t>
            </a:r>
          </a:p>
          <a:p>
            <a:r>
              <a:rPr lang="en-GB" sz="800" dirty="0">
                <a:solidFill>
                  <a:schemeClr val="bg1"/>
                </a:solidFill>
              </a:rPr>
              <a:t>Lack of Procedure – 1</a:t>
            </a:r>
          </a:p>
          <a:p>
            <a:r>
              <a:rPr lang="en-GB" sz="800" dirty="0">
                <a:solidFill>
                  <a:schemeClr val="bg1"/>
                </a:solidFill>
              </a:rPr>
              <a:t>Lack of Responsible Person – 0</a:t>
            </a:r>
          </a:p>
          <a:p>
            <a:r>
              <a:rPr lang="en-GB" sz="800" dirty="0">
                <a:solidFill>
                  <a:schemeClr val="bg1"/>
                </a:solidFill>
              </a:rPr>
              <a:t>Lack of Top Management Review – 0</a:t>
            </a:r>
          </a:p>
          <a:p>
            <a:r>
              <a:rPr lang="en-GB" sz="800" dirty="0">
                <a:solidFill>
                  <a:schemeClr val="bg1"/>
                </a:solidFill>
              </a:rPr>
              <a:t>Lack of Workforce Training - 0</a:t>
            </a:r>
          </a:p>
          <a:p>
            <a:r>
              <a:rPr lang="en-GB" sz="800" dirty="0">
                <a:solidFill>
                  <a:schemeClr val="bg1"/>
                </a:solidFill>
              </a:rPr>
              <a:t>Management Systems – 497</a:t>
            </a:r>
          </a:p>
          <a:p>
            <a:r>
              <a:rPr lang="en-GB" sz="800" dirty="0">
                <a:solidFill>
                  <a:schemeClr val="bg1"/>
                </a:solidFill>
              </a:rPr>
              <a:t>Other – 0</a:t>
            </a:r>
          </a:p>
          <a:p>
            <a:r>
              <a:rPr lang="en-GB" sz="800" dirty="0">
                <a:solidFill>
                  <a:schemeClr val="bg1"/>
                </a:solidFill>
              </a:rPr>
              <a:t>Root Cause Analysis conduct by factory - 71</a:t>
            </a:r>
          </a:p>
        </p:txBody>
      </p:sp>
      <p:pic>
        <p:nvPicPr>
          <p:cNvPr id="21" name="Graphic 20">
            <a:extLst>
              <a:ext uri="{FF2B5EF4-FFF2-40B4-BE49-F238E27FC236}">
                <a16:creationId xmlns:a16="http://schemas.microsoft.com/office/drawing/2014/main" id="{A62B73B6-CDB6-8393-B72C-D8507112264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 uri="{837473B0-CC2E-450A-ABE3-18F120FF3D39}">
                <a1611:picAttrSrcUrl xmlns:a1611="http://schemas.microsoft.com/office/drawing/2016/11/main" r:id="rId13"/>
              </a:ext>
            </a:extLst>
          </a:blip>
          <a:stretch>
            <a:fillRect/>
          </a:stretch>
        </p:blipFill>
        <p:spPr>
          <a:xfrm>
            <a:off x="1051637" y="358816"/>
            <a:ext cx="1097933" cy="1097933"/>
          </a:xfrm>
          <a:prstGeom prst="rect">
            <a:avLst/>
          </a:prstGeom>
        </p:spPr>
      </p:pic>
      <p:sp>
        <p:nvSpPr>
          <p:cNvPr id="52" name="TextBox 51">
            <a:extLst>
              <a:ext uri="{FF2B5EF4-FFF2-40B4-BE49-F238E27FC236}">
                <a16:creationId xmlns:a16="http://schemas.microsoft.com/office/drawing/2014/main" id="{5BF727F8-810D-2C37-77D9-791C6E07E117}"/>
              </a:ext>
            </a:extLst>
          </p:cNvPr>
          <p:cNvSpPr txBox="1"/>
          <p:nvPr/>
        </p:nvSpPr>
        <p:spPr>
          <a:xfrm>
            <a:off x="5722216" y="392512"/>
            <a:ext cx="2023273" cy="646331"/>
          </a:xfrm>
          <a:prstGeom prst="rect">
            <a:avLst/>
          </a:prstGeom>
          <a:noFill/>
        </p:spPr>
        <p:txBody>
          <a:bodyPr wrap="square" rtlCol="0">
            <a:spAutoFit/>
          </a:bodyPr>
          <a:lstStyle/>
          <a:p>
            <a:r>
              <a:rPr lang="en-GB" b="1" dirty="0">
                <a:solidFill>
                  <a:schemeClr val="tx1">
                    <a:lumMod val="50000"/>
                    <a:lumOff val="50000"/>
                  </a:schemeClr>
                </a:solidFill>
              </a:rPr>
              <a:t>No Discrimination Is Practiced</a:t>
            </a:r>
          </a:p>
        </p:txBody>
      </p:sp>
      <p:sp>
        <p:nvSpPr>
          <p:cNvPr id="53" name="TextBox 52">
            <a:extLst>
              <a:ext uri="{FF2B5EF4-FFF2-40B4-BE49-F238E27FC236}">
                <a16:creationId xmlns:a16="http://schemas.microsoft.com/office/drawing/2014/main" id="{F9C2D5C9-81D5-2DE9-A1B3-916E15E99F11}"/>
              </a:ext>
            </a:extLst>
          </p:cNvPr>
          <p:cNvSpPr txBox="1"/>
          <p:nvPr/>
        </p:nvSpPr>
        <p:spPr>
          <a:xfrm>
            <a:off x="4672188" y="1581193"/>
            <a:ext cx="929079" cy="1107996"/>
          </a:xfrm>
          <a:prstGeom prst="rect">
            <a:avLst/>
          </a:prstGeom>
          <a:noFill/>
        </p:spPr>
        <p:txBody>
          <a:bodyPr wrap="square" rtlCol="0">
            <a:spAutoFit/>
          </a:bodyPr>
          <a:lstStyle/>
          <a:p>
            <a:pPr algn="ctr"/>
            <a:r>
              <a:rPr lang="en-GB" sz="1400" b="1" dirty="0">
                <a:solidFill>
                  <a:schemeClr val="tx1">
                    <a:lumMod val="50000"/>
                    <a:lumOff val="50000"/>
                  </a:schemeClr>
                </a:solidFill>
              </a:rPr>
              <a:t>0 Critical</a:t>
            </a:r>
          </a:p>
          <a:p>
            <a:pPr algn="ctr"/>
            <a:r>
              <a:rPr lang="en-GB" sz="1400" b="1" dirty="0">
                <a:solidFill>
                  <a:schemeClr val="tx1">
                    <a:lumMod val="50000"/>
                    <a:lumOff val="50000"/>
                  </a:schemeClr>
                </a:solidFill>
              </a:rPr>
              <a:t>7 Major</a:t>
            </a:r>
          </a:p>
          <a:p>
            <a:pPr algn="ctr"/>
            <a:r>
              <a:rPr lang="en-GB" sz="1400" b="1" dirty="0">
                <a:solidFill>
                  <a:schemeClr val="tx1">
                    <a:lumMod val="50000"/>
                    <a:lumOff val="50000"/>
                  </a:schemeClr>
                </a:solidFill>
              </a:rPr>
              <a:t>12 Minor</a:t>
            </a:r>
          </a:p>
          <a:p>
            <a:endParaRPr lang="en-GB" sz="1200" b="1" dirty="0">
              <a:solidFill>
                <a:schemeClr val="bg1"/>
              </a:solidFill>
            </a:endParaRPr>
          </a:p>
          <a:p>
            <a:endParaRPr lang="en-GB" sz="1200" b="1" dirty="0">
              <a:solidFill>
                <a:schemeClr val="bg1"/>
              </a:solidFill>
            </a:endParaRPr>
          </a:p>
        </p:txBody>
      </p:sp>
      <p:sp>
        <p:nvSpPr>
          <p:cNvPr id="54" name="TextBox 53">
            <a:extLst>
              <a:ext uri="{FF2B5EF4-FFF2-40B4-BE49-F238E27FC236}">
                <a16:creationId xmlns:a16="http://schemas.microsoft.com/office/drawing/2014/main" id="{4838DF8A-8DA3-AB6A-095B-9C0EB09A1627}"/>
              </a:ext>
            </a:extLst>
          </p:cNvPr>
          <p:cNvSpPr txBox="1"/>
          <p:nvPr/>
        </p:nvSpPr>
        <p:spPr>
          <a:xfrm>
            <a:off x="5716896" y="1075541"/>
            <a:ext cx="1367405" cy="276999"/>
          </a:xfrm>
          <a:prstGeom prst="rect">
            <a:avLst/>
          </a:prstGeom>
          <a:noFill/>
        </p:spPr>
        <p:txBody>
          <a:bodyPr wrap="square" rtlCol="0">
            <a:spAutoFit/>
          </a:bodyPr>
          <a:lstStyle/>
          <a:p>
            <a:r>
              <a:rPr lang="en-GB" sz="1200" b="1" dirty="0">
                <a:solidFill>
                  <a:schemeClr val="tx1">
                    <a:lumMod val="50000"/>
                    <a:lumOff val="50000"/>
                  </a:schemeClr>
                </a:solidFill>
              </a:rPr>
              <a:t>Causes</a:t>
            </a:r>
          </a:p>
        </p:txBody>
      </p:sp>
      <p:sp>
        <p:nvSpPr>
          <p:cNvPr id="55" name="TextBox 54">
            <a:extLst>
              <a:ext uri="{FF2B5EF4-FFF2-40B4-BE49-F238E27FC236}">
                <a16:creationId xmlns:a16="http://schemas.microsoft.com/office/drawing/2014/main" id="{3FF11E5E-E99C-D2F5-1AE5-45464DCE6481}"/>
              </a:ext>
            </a:extLst>
          </p:cNvPr>
          <p:cNvSpPr txBox="1"/>
          <p:nvPr/>
        </p:nvSpPr>
        <p:spPr>
          <a:xfrm>
            <a:off x="3502328" y="2421210"/>
            <a:ext cx="3283343" cy="584775"/>
          </a:xfrm>
          <a:prstGeom prst="rect">
            <a:avLst/>
          </a:prstGeom>
          <a:noFill/>
        </p:spPr>
        <p:txBody>
          <a:bodyPr wrap="square" rtlCol="0">
            <a:spAutoFit/>
          </a:bodyPr>
          <a:lstStyle/>
          <a:p>
            <a:pPr algn="ctr"/>
            <a:r>
              <a:rPr lang="en-GB" sz="1600" b="1" dirty="0">
                <a:solidFill>
                  <a:schemeClr val="tx1">
                    <a:lumMod val="50000"/>
                    <a:lumOff val="50000"/>
                  </a:schemeClr>
                </a:solidFill>
              </a:rPr>
              <a:t>Open – 3  </a:t>
            </a:r>
          </a:p>
          <a:p>
            <a:pPr algn="ctr"/>
            <a:r>
              <a:rPr lang="en-GB" sz="1600" b="1" dirty="0">
                <a:solidFill>
                  <a:schemeClr val="tx1">
                    <a:lumMod val="50000"/>
                    <a:lumOff val="50000"/>
                  </a:schemeClr>
                </a:solidFill>
              </a:rPr>
              <a:t>Closed - 16</a:t>
            </a:r>
          </a:p>
        </p:txBody>
      </p:sp>
      <p:sp>
        <p:nvSpPr>
          <p:cNvPr id="57" name="TextBox 56">
            <a:extLst>
              <a:ext uri="{FF2B5EF4-FFF2-40B4-BE49-F238E27FC236}">
                <a16:creationId xmlns:a16="http://schemas.microsoft.com/office/drawing/2014/main" id="{C178F9D9-9F65-5F37-8A8F-A6B8130271F9}"/>
              </a:ext>
            </a:extLst>
          </p:cNvPr>
          <p:cNvSpPr txBox="1"/>
          <p:nvPr/>
        </p:nvSpPr>
        <p:spPr>
          <a:xfrm>
            <a:off x="5730925" y="1288448"/>
            <a:ext cx="2318527" cy="1692771"/>
          </a:xfrm>
          <a:prstGeom prst="rect">
            <a:avLst/>
          </a:prstGeom>
          <a:noFill/>
        </p:spPr>
        <p:txBody>
          <a:bodyPr wrap="square" rtlCol="0">
            <a:spAutoFit/>
          </a:bodyPr>
          <a:lstStyle/>
          <a:p>
            <a:r>
              <a:rPr lang="en-GB" sz="800" dirty="0">
                <a:solidFill>
                  <a:schemeClr val="tx1">
                    <a:lumMod val="50000"/>
                    <a:lumOff val="50000"/>
                  </a:schemeClr>
                </a:solidFill>
              </a:rPr>
              <a:t>Awareness – 0 </a:t>
            </a:r>
          </a:p>
          <a:p>
            <a:r>
              <a:rPr lang="en-GB" sz="800" dirty="0">
                <a:solidFill>
                  <a:schemeClr val="tx1">
                    <a:lumMod val="50000"/>
                    <a:lumOff val="50000"/>
                  </a:schemeClr>
                </a:solidFill>
              </a:rPr>
              <a:t>Cost – 0</a:t>
            </a:r>
          </a:p>
          <a:p>
            <a:r>
              <a:rPr lang="en-GB" sz="800" dirty="0">
                <a:solidFill>
                  <a:schemeClr val="tx1">
                    <a:lumMod val="50000"/>
                    <a:lumOff val="50000"/>
                  </a:schemeClr>
                </a:solidFill>
              </a:rPr>
              <a:t>External Cause – 0</a:t>
            </a:r>
          </a:p>
          <a:p>
            <a:r>
              <a:rPr lang="en-GB" sz="800" dirty="0">
                <a:solidFill>
                  <a:schemeClr val="tx1">
                    <a:lumMod val="50000"/>
                    <a:lumOff val="50000"/>
                  </a:schemeClr>
                </a:solidFill>
              </a:rPr>
              <a:t>Lack of Internal Communication – 1</a:t>
            </a:r>
          </a:p>
          <a:p>
            <a:r>
              <a:rPr lang="en-GB" sz="800" dirty="0">
                <a:solidFill>
                  <a:schemeClr val="tx1">
                    <a:lumMod val="50000"/>
                    <a:lumOff val="50000"/>
                  </a:schemeClr>
                </a:solidFill>
              </a:rPr>
              <a:t>Lack of Management Commitment – 4</a:t>
            </a:r>
          </a:p>
          <a:p>
            <a:r>
              <a:rPr lang="en-GB" sz="800" dirty="0">
                <a:solidFill>
                  <a:schemeClr val="tx1">
                    <a:lumMod val="50000"/>
                    <a:lumOff val="50000"/>
                  </a:schemeClr>
                </a:solidFill>
              </a:rPr>
              <a:t>Lack of Policy - 0</a:t>
            </a:r>
          </a:p>
          <a:p>
            <a:r>
              <a:rPr lang="en-GB" sz="800" dirty="0">
                <a:solidFill>
                  <a:schemeClr val="tx1">
                    <a:lumMod val="50000"/>
                    <a:lumOff val="50000"/>
                  </a:schemeClr>
                </a:solidFill>
              </a:rPr>
              <a:t>Lack of Procedure – 5</a:t>
            </a:r>
          </a:p>
          <a:p>
            <a:r>
              <a:rPr lang="en-GB" sz="800" dirty="0">
                <a:solidFill>
                  <a:schemeClr val="tx1">
                    <a:lumMod val="50000"/>
                    <a:lumOff val="50000"/>
                  </a:schemeClr>
                </a:solidFill>
              </a:rPr>
              <a:t>Lack of Responsible Person – 0</a:t>
            </a:r>
          </a:p>
          <a:p>
            <a:r>
              <a:rPr lang="en-GB" sz="800" dirty="0">
                <a:solidFill>
                  <a:schemeClr val="tx1">
                    <a:lumMod val="50000"/>
                    <a:lumOff val="50000"/>
                  </a:schemeClr>
                </a:solidFill>
              </a:rPr>
              <a:t>Lack of Top Management Review – 4</a:t>
            </a:r>
          </a:p>
          <a:p>
            <a:r>
              <a:rPr lang="en-GB" sz="800" dirty="0">
                <a:solidFill>
                  <a:schemeClr val="tx1">
                    <a:lumMod val="50000"/>
                    <a:lumOff val="50000"/>
                  </a:schemeClr>
                </a:solidFill>
              </a:rPr>
              <a:t>Lack of Workforce Training - 2</a:t>
            </a:r>
          </a:p>
          <a:p>
            <a:r>
              <a:rPr lang="en-GB" sz="800" dirty="0">
                <a:solidFill>
                  <a:schemeClr val="tx1">
                    <a:lumMod val="50000"/>
                    <a:lumOff val="50000"/>
                  </a:schemeClr>
                </a:solidFill>
              </a:rPr>
              <a:t>Management Systems – 0</a:t>
            </a:r>
          </a:p>
          <a:p>
            <a:r>
              <a:rPr lang="en-GB" sz="800" dirty="0">
                <a:solidFill>
                  <a:schemeClr val="tx1">
                    <a:lumMod val="50000"/>
                    <a:lumOff val="50000"/>
                  </a:schemeClr>
                </a:solidFill>
              </a:rPr>
              <a:t>Other – 3</a:t>
            </a:r>
          </a:p>
          <a:p>
            <a:r>
              <a:rPr lang="en-GB" sz="800" dirty="0">
                <a:solidFill>
                  <a:schemeClr val="tx1">
                    <a:lumMod val="50000"/>
                    <a:lumOff val="50000"/>
                  </a:schemeClr>
                </a:solidFill>
              </a:rPr>
              <a:t>Root Cause Analysis conduct by factory - 0</a:t>
            </a:r>
          </a:p>
        </p:txBody>
      </p:sp>
      <p:sp>
        <p:nvSpPr>
          <p:cNvPr id="58" name="Rectangle 57">
            <a:extLst>
              <a:ext uri="{FF2B5EF4-FFF2-40B4-BE49-F238E27FC236}">
                <a16:creationId xmlns:a16="http://schemas.microsoft.com/office/drawing/2014/main" id="{3CD154BD-9DC9-0CD3-80CD-54A097097DF1}"/>
              </a:ext>
            </a:extLst>
          </p:cNvPr>
          <p:cNvSpPr/>
          <p:nvPr/>
        </p:nvSpPr>
        <p:spPr>
          <a:xfrm>
            <a:off x="8208877" y="656490"/>
            <a:ext cx="909772" cy="64755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34" name="Picture 33" descr="A picture containing calendar&#10;&#10;Description automatically generated">
            <a:extLst>
              <a:ext uri="{FF2B5EF4-FFF2-40B4-BE49-F238E27FC236}">
                <a16:creationId xmlns:a16="http://schemas.microsoft.com/office/drawing/2014/main" id="{CF2FF59F-5529-FADD-D657-7EF6E7E0AE6C}"/>
              </a:ext>
            </a:extLst>
          </p:cNvPr>
          <p:cNvPicPr>
            <a:picLocks noChangeAspect="1"/>
          </p:cNvPicPr>
          <p:nvPr/>
        </p:nvPicPr>
        <p:blipFill>
          <a:blip r:embed="rId14">
            <a:extLst>
              <a:ext uri="{28A0092B-C50C-407E-A947-70E740481C1C}">
                <a14:useLocalDpi xmlns:a14="http://schemas.microsoft.com/office/drawing/2010/main" val="0"/>
              </a:ext>
              <a:ext uri="{837473B0-CC2E-450A-ABE3-18F120FF3D39}">
                <a1611:picAttrSrcUrl xmlns:a1611="http://schemas.microsoft.com/office/drawing/2016/11/main" r:id="rId15"/>
              </a:ext>
            </a:extLst>
          </a:blip>
          <a:stretch>
            <a:fillRect/>
          </a:stretch>
        </p:blipFill>
        <p:spPr>
          <a:xfrm>
            <a:off x="8208877" y="367654"/>
            <a:ext cx="909772" cy="984886"/>
          </a:xfrm>
          <a:prstGeom prst="rect">
            <a:avLst/>
          </a:prstGeom>
        </p:spPr>
      </p:pic>
      <p:sp>
        <p:nvSpPr>
          <p:cNvPr id="61" name="TextBox 60">
            <a:extLst>
              <a:ext uri="{FF2B5EF4-FFF2-40B4-BE49-F238E27FC236}">
                <a16:creationId xmlns:a16="http://schemas.microsoft.com/office/drawing/2014/main" id="{A8745C3D-2D86-AB31-CB60-030F9D1D58C0}"/>
              </a:ext>
            </a:extLst>
          </p:cNvPr>
          <p:cNvSpPr txBox="1"/>
          <p:nvPr/>
        </p:nvSpPr>
        <p:spPr>
          <a:xfrm>
            <a:off x="9269365" y="220018"/>
            <a:ext cx="2084006" cy="923330"/>
          </a:xfrm>
          <a:prstGeom prst="rect">
            <a:avLst/>
          </a:prstGeom>
          <a:noFill/>
        </p:spPr>
        <p:txBody>
          <a:bodyPr wrap="square" rtlCol="0">
            <a:spAutoFit/>
          </a:bodyPr>
          <a:lstStyle/>
          <a:p>
            <a:r>
              <a:rPr lang="en-GB" b="1" dirty="0">
                <a:solidFill>
                  <a:schemeClr val="bg1"/>
                </a:solidFill>
              </a:rPr>
              <a:t>Regular Employment Is Provided</a:t>
            </a:r>
          </a:p>
        </p:txBody>
      </p:sp>
      <p:sp>
        <p:nvSpPr>
          <p:cNvPr id="62" name="TextBox 61">
            <a:extLst>
              <a:ext uri="{FF2B5EF4-FFF2-40B4-BE49-F238E27FC236}">
                <a16:creationId xmlns:a16="http://schemas.microsoft.com/office/drawing/2014/main" id="{6B76F521-6201-7D74-C868-75964D7E24DB}"/>
              </a:ext>
            </a:extLst>
          </p:cNvPr>
          <p:cNvSpPr txBox="1"/>
          <p:nvPr/>
        </p:nvSpPr>
        <p:spPr>
          <a:xfrm>
            <a:off x="8219338" y="1597375"/>
            <a:ext cx="982692" cy="1107996"/>
          </a:xfrm>
          <a:prstGeom prst="rect">
            <a:avLst/>
          </a:prstGeom>
          <a:noFill/>
        </p:spPr>
        <p:txBody>
          <a:bodyPr wrap="square" rtlCol="0">
            <a:spAutoFit/>
          </a:bodyPr>
          <a:lstStyle/>
          <a:p>
            <a:pPr algn="ctr"/>
            <a:r>
              <a:rPr lang="en-GB" sz="1400" b="1" dirty="0">
                <a:solidFill>
                  <a:schemeClr val="bg1"/>
                </a:solidFill>
              </a:rPr>
              <a:t>0 Critical</a:t>
            </a:r>
          </a:p>
          <a:p>
            <a:pPr algn="ctr"/>
            <a:r>
              <a:rPr lang="en-GB" sz="1400" b="1" dirty="0">
                <a:solidFill>
                  <a:schemeClr val="bg1"/>
                </a:solidFill>
              </a:rPr>
              <a:t>46 Major</a:t>
            </a:r>
          </a:p>
          <a:p>
            <a:pPr algn="ctr"/>
            <a:r>
              <a:rPr lang="en-GB" sz="1400" b="1" dirty="0">
                <a:solidFill>
                  <a:schemeClr val="bg1"/>
                </a:solidFill>
              </a:rPr>
              <a:t>44 Minor</a:t>
            </a:r>
          </a:p>
          <a:p>
            <a:endParaRPr lang="en-GB" sz="1200" b="1" dirty="0">
              <a:solidFill>
                <a:schemeClr val="bg1"/>
              </a:solidFill>
            </a:endParaRPr>
          </a:p>
          <a:p>
            <a:endParaRPr lang="en-GB" sz="1200" b="1" dirty="0">
              <a:solidFill>
                <a:schemeClr val="bg1"/>
              </a:solidFill>
            </a:endParaRPr>
          </a:p>
        </p:txBody>
      </p:sp>
      <p:sp>
        <p:nvSpPr>
          <p:cNvPr id="63" name="TextBox 62">
            <a:extLst>
              <a:ext uri="{FF2B5EF4-FFF2-40B4-BE49-F238E27FC236}">
                <a16:creationId xmlns:a16="http://schemas.microsoft.com/office/drawing/2014/main" id="{A7860BA9-CC98-43E6-C3D7-1607BBC2E493}"/>
              </a:ext>
            </a:extLst>
          </p:cNvPr>
          <p:cNvSpPr txBox="1"/>
          <p:nvPr/>
        </p:nvSpPr>
        <p:spPr>
          <a:xfrm>
            <a:off x="9278074" y="1091873"/>
            <a:ext cx="1367405" cy="276999"/>
          </a:xfrm>
          <a:prstGeom prst="rect">
            <a:avLst/>
          </a:prstGeom>
          <a:noFill/>
        </p:spPr>
        <p:txBody>
          <a:bodyPr wrap="square" rtlCol="0">
            <a:spAutoFit/>
          </a:bodyPr>
          <a:lstStyle/>
          <a:p>
            <a:r>
              <a:rPr lang="en-GB" sz="1200" b="1" dirty="0">
                <a:solidFill>
                  <a:schemeClr val="bg1"/>
                </a:solidFill>
              </a:rPr>
              <a:t>Causes</a:t>
            </a:r>
          </a:p>
        </p:txBody>
      </p:sp>
      <p:sp>
        <p:nvSpPr>
          <p:cNvPr id="64" name="TextBox 63">
            <a:extLst>
              <a:ext uri="{FF2B5EF4-FFF2-40B4-BE49-F238E27FC236}">
                <a16:creationId xmlns:a16="http://schemas.microsoft.com/office/drawing/2014/main" id="{71FB309A-152F-4412-31AA-1FEA457AE13B}"/>
              </a:ext>
            </a:extLst>
          </p:cNvPr>
          <p:cNvSpPr txBox="1"/>
          <p:nvPr/>
        </p:nvSpPr>
        <p:spPr>
          <a:xfrm>
            <a:off x="7049478" y="2437392"/>
            <a:ext cx="3283343" cy="584775"/>
          </a:xfrm>
          <a:prstGeom prst="rect">
            <a:avLst/>
          </a:prstGeom>
          <a:noFill/>
        </p:spPr>
        <p:txBody>
          <a:bodyPr wrap="square" rtlCol="0">
            <a:spAutoFit/>
          </a:bodyPr>
          <a:lstStyle/>
          <a:p>
            <a:pPr algn="ctr"/>
            <a:r>
              <a:rPr lang="en-GB" sz="1600" b="1" dirty="0">
                <a:solidFill>
                  <a:schemeClr val="bg1"/>
                </a:solidFill>
              </a:rPr>
              <a:t>Open – 11</a:t>
            </a:r>
          </a:p>
          <a:p>
            <a:pPr algn="ctr"/>
            <a:r>
              <a:rPr lang="en-GB" sz="1600" b="1" dirty="0">
                <a:solidFill>
                  <a:schemeClr val="bg1"/>
                </a:solidFill>
              </a:rPr>
              <a:t>Closed - 79</a:t>
            </a:r>
          </a:p>
        </p:txBody>
      </p:sp>
      <p:sp>
        <p:nvSpPr>
          <p:cNvPr id="65" name="TextBox 64">
            <a:extLst>
              <a:ext uri="{FF2B5EF4-FFF2-40B4-BE49-F238E27FC236}">
                <a16:creationId xmlns:a16="http://schemas.microsoft.com/office/drawing/2014/main" id="{21526D88-D7B7-97F2-05CF-73B767AE6B3D}"/>
              </a:ext>
            </a:extLst>
          </p:cNvPr>
          <p:cNvSpPr txBox="1"/>
          <p:nvPr/>
        </p:nvSpPr>
        <p:spPr>
          <a:xfrm>
            <a:off x="9278075" y="1304630"/>
            <a:ext cx="2318527" cy="1692771"/>
          </a:xfrm>
          <a:prstGeom prst="rect">
            <a:avLst/>
          </a:prstGeom>
          <a:noFill/>
        </p:spPr>
        <p:txBody>
          <a:bodyPr wrap="square" rtlCol="0">
            <a:spAutoFit/>
          </a:bodyPr>
          <a:lstStyle/>
          <a:p>
            <a:r>
              <a:rPr lang="en-GB" sz="800" dirty="0">
                <a:solidFill>
                  <a:schemeClr val="bg1"/>
                </a:solidFill>
              </a:rPr>
              <a:t>Awareness – 0 </a:t>
            </a:r>
          </a:p>
          <a:p>
            <a:r>
              <a:rPr lang="en-GB" sz="800" dirty="0">
                <a:solidFill>
                  <a:schemeClr val="bg1"/>
                </a:solidFill>
              </a:rPr>
              <a:t>Cost – 0</a:t>
            </a:r>
          </a:p>
          <a:p>
            <a:r>
              <a:rPr lang="en-GB" sz="800" dirty="0">
                <a:solidFill>
                  <a:schemeClr val="bg1"/>
                </a:solidFill>
              </a:rPr>
              <a:t>External Cause – 0</a:t>
            </a:r>
          </a:p>
          <a:p>
            <a:r>
              <a:rPr lang="en-GB" sz="800" dirty="0">
                <a:solidFill>
                  <a:schemeClr val="bg1"/>
                </a:solidFill>
              </a:rPr>
              <a:t>Lack of Internal Communication – 8 </a:t>
            </a:r>
          </a:p>
          <a:p>
            <a:r>
              <a:rPr lang="en-GB" sz="800" dirty="0">
                <a:solidFill>
                  <a:schemeClr val="bg1"/>
                </a:solidFill>
              </a:rPr>
              <a:t>Lack of Management Commitment – 14</a:t>
            </a:r>
          </a:p>
          <a:p>
            <a:r>
              <a:rPr lang="en-GB" sz="800" dirty="0">
                <a:solidFill>
                  <a:schemeClr val="bg1"/>
                </a:solidFill>
              </a:rPr>
              <a:t>Lack of Policy - 6</a:t>
            </a:r>
          </a:p>
          <a:p>
            <a:r>
              <a:rPr lang="en-GB" sz="800" dirty="0">
                <a:solidFill>
                  <a:schemeClr val="bg1"/>
                </a:solidFill>
              </a:rPr>
              <a:t>Lack of Procedure – 16</a:t>
            </a:r>
          </a:p>
          <a:p>
            <a:r>
              <a:rPr lang="en-GB" sz="800" dirty="0">
                <a:solidFill>
                  <a:schemeClr val="bg1"/>
                </a:solidFill>
              </a:rPr>
              <a:t>Lack of Responsible Person – 1</a:t>
            </a:r>
          </a:p>
          <a:p>
            <a:r>
              <a:rPr lang="en-GB" sz="800" dirty="0">
                <a:solidFill>
                  <a:schemeClr val="bg1"/>
                </a:solidFill>
              </a:rPr>
              <a:t>Lack of Top Management Review – 12</a:t>
            </a:r>
          </a:p>
          <a:p>
            <a:r>
              <a:rPr lang="en-GB" sz="800" dirty="0">
                <a:solidFill>
                  <a:schemeClr val="bg1"/>
                </a:solidFill>
              </a:rPr>
              <a:t>Lack of Workforce Training - 17</a:t>
            </a:r>
          </a:p>
          <a:p>
            <a:r>
              <a:rPr lang="en-GB" sz="800" dirty="0">
                <a:solidFill>
                  <a:schemeClr val="bg1"/>
                </a:solidFill>
              </a:rPr>
              <a:t>Management Systems – 7</a:t>
            </a:r>
          </a:p>
          <a:p>
            <a:r>
              <a:rPr lang="en-GB" sz="800" dirty="0">
                <a:solidFill>
                  <a:schemeClr val="bg1"/>
                </a:solidFill>
              </a:rPr>
              <a:t>Other – 0</a:t>
            </a:r>
          </a:p>
          <a:p>
            <a:r>
              <a:rPr lang="en-GB" sz="800" dirty="0">
                <a:solidFill>
                  <a:schemeClr val="bg1"/>
                </a:solidFill>
              </a:rPr>
              <a:t>Root Cause Analysis conduct by factory - 9</a:t>
            </a:r>
          </a:p>
        </p:txBody>
      </p:sp>
      <p:sp>
        <p:nvSpPr>
          <p:cNvPr id="74" name="TextBox 73">
            <a:extLst>
              <a:ext uri="{FF2B5EF4-FFF2-40B4-BE49-F238E27FC236}">
                <a16:creationId xmlns:a16="http://schemas.microsoft.com/office/drawing/2014/main" id="{5DDDCF22-BEC3-E422-FE9B-FB258CE16673}"/>
              </a:ext>
            </a:extLst>
          </p:cNvPr>
          <p:cNvSpPr txBox="1"/>
          <p:nvPr/>
        </p:nvSpPr>
        <p:spPr>
          <a:xfrm>
            <a:off x="2178182" y="3355656"/>
            <a:ext cx="2115815" cy="923330"/>
          </a:xfrm>
          <a:prstGeom prst="rect">
            <a:avLst/>
          </a:prstGeom>
          <a:noFill/>
        </p:spPr>
        <p:txBody>
          <a:bodyPr wrap="square" rtlCol="0">
            <a:spAutoFit/>
          </a:bodyPr>
          <a:lstStyle/>
          <a:p>
            <a:r>
              <a:rPr lang="en-GB" b="1" dirty="0">
                <a:solidFill>
                  <a:schemeClr val="bg1"/>
                </a:solidFill>
              </a:rPr>
              <a:t>No Harsh or inhumane Treatment</a:t>
            </a:r>
          </a:p>
        </p:txBody>
      </p:sp>
      <p:sp>
        <p:nvSpPr>
          <p:cNvPr id="80" name="TextBox 79">
            <a:extLst>
              <a:ext uri="{FF2B5EF4-FFF2-40B4-BE49-F238E27FC236}">
                <a16:creationId xmlns:a16="http://schemas.microsoft.com/office/drawing/2014/main" id="{BF745545-42F7-B3B7-7428-FD9179C0AC8B}"/>
              </a:ext>
            </a:extLst>
          </p:cNvPr>
          <p:cNvSpPr txBox="1"/>
          <p:nvPr/>
        </p:nvSpPr>
        <p:spPr>
          <a:xfrm>
            <a:off x="1147387" y="4731930"/>
            <a:ext cx="982692" cy="1107996"/>
          </a:xfrm>
          <a:prstGeom prst="rect">
            <a:avLst/>
          </a:prstGeom>
          <a:noFill/>
        </p:spPr>
        <p:txBody>
          <a:bodyPr wrap="square" rtlCol="0">
            <a:spAutoFit/>
          </a:bodyPr>
          <a:lstStyle/>
          <a:p>
            <a:pPr algn="ctr"/>
            <a:r>
              <a:rPr lang="en-GB" sz="1400" b="1" dirty="0">
                <a:solidFill>
                  <a:schemeClr val="bg1"/>
                </a:solidFill>
              </a:rPr>
              <a:t>0 Critical</a:t>
            </a:r>
          </a:p>
          <a:p>
            <a:pPr algn="ctr"/>
            <a:r>
              <a:rPr lang="en-GB" sz="1400" b="1" dirty="0">
                <a:solidFill>
                  <a:schemeClr val="bg1"/>
                </a:solidFill>
              </a:rPr>
              <a:t>3 Major</a:t>
            </a:r>
          </a:p>
          <a:p>
            <a:pPr algn="ctr"/>
            <a:r>
              <a:rPr lang="en-GB" sz="1400" b="1" dirty="0">
                <a:solidFill>
                  <a:schemeClr val="bg1"/>
                </a:solidFill>
              </a:rPr>
              <a:t>12 Minor</a:t>
            </a:r>
          </a:p>
          <a:p>
            <a:endParaRPr lang="en-GB" sz="1200" b="1" dirty="0">
              <a:solidFill>
                <a:schemeClr val="bg1"/>
              </a:solidFill>
            </a:endParaRPr>
          </a:p>
          <a:p>
            <a:endParaRPr lang="en-GB" sz="1200" b="1" dirty="0">
              <a:solidFill>
                <a:schemeClr val="bg1"/>
              </a:solidFill>
            </a:endParaRPr>
          </a:p>
        </p:txBody>
      </p:sp>
      <p:sp>
        <p:nvSpPr>
          <p:cNvPr id="81" name="TextBox 80">
            <a:extLst>
              <a:ext uri="{FF2B5EF4-FFF2-40B4-BE49-F238E27FC236}">
                <a16:creationId xmlns:a16="http://schemas.microsoft.com/office/drawing/2014/main" id="{D590B0FC-A93D-B763-B312-B3CAF3A1A550}"/>
              </a:ext>
            </a:extLst>
          </p:cNvPr>
          <p:cNvSpPr txBox="1"/>
          <p:nvPr/>
        </p:nvSpPr>
        <p:spPr>
          <a:xfrm>
            <a:off x="2192095" y="4226278"/>
            <a:ext cx="1367405" cy="276999"/>
          </a:xfrm>
          <a:prstGeom prst="rect">
            <a:avLst/>
          </a:prstGeom>
          <a:noFill/>
        </p:spPr>
        <p:txBody>
          <a:bodyPr wrap="square" rtlCol="0">
            <a:spAutoFit/>
          </a:bodyPr>
          <a:lstStyle/>
          <a:p>
            <a:r>
              <a:rPr lang="en-GB" sz="1200" b="1" dirty="0">
                <a:solidFill>
                  <a:schemeClr val="bg1"/>
                </a:solidFill>
              </a:rPr>
              <a:t>Causes</a:t>
            </a:r>
          </a:p>
        </p:txBody>
      </p:sp>
      <p:sp>
        <p:nvSpPr>
          <p:cNvPr id="83" name="TextBox 82">
            <a:extLst>
              <a:ext uri="{FF2B5EF4-FFF2-40B4-BE49-F238E27FC236}">
                <a16:creationId xmlns:a16="http://schemas.microsoft.com/office/drawing/2014/main" id="{8B76D9C3-F2E3-9913-7D64-9A51ECC49133}"/>
              </a:ext>
            </a:extLst>
          </p:cNvPr>
          <p:cNvSpPr txBox="1"/>
          <p:nvPr/>
        </p:nvSpPr>
        <p:spPr>
          <a:xfrm>
            <a:off x="-22473" y="5571947"/>
            <a:ext cx="3283343" cy="584775"/>
          </a:xfrm>
          <a:prstGeom prst="rect">
            <a:avLst/>
          </a:prstGeom>
          <a:noFill/>
        </p:spPr>
        <p:txBody>
          <a:bodyPr wrap="square" rtlCol="0">
            <a:spAutoFit/>
          </a:bodyPr>
          <a:lstStyle/>
          <a:p>
            <a:pPr algn="ctr"/>
            <a:r>
              <a:rPr lang="en-GB" sz="1600" b="1" dirty="0">
                <a:solidFill>
                  <a:schemeClr val="bg1"/>
                </a:solidFill>
              </a:rPr>
              <a:t>Open – 0  </a:t>
            </a:r>
          </a:p>
          <a:p>
            <a:pPr algn="ctr"/>
            <a:r>
              <a:rPr lang="en-GB" sz="1600" b="1" dirty="0">
                <a:solidFill>
                  <a:schemeClr val="bg1"/>
                </a:solidFill>
              </a:rPr>
              <a:t>Closed - 15</a:t>
            </a:r>
          </a:p>
        </p:txBody>
      </p:sp>
      <p:sp>
        <p:nvSpPr>
          <p:cNvPr id="84" name="TextBox 83">
            <a:extLst>
              <a:ext uri="{FF2B5EF4-FFF2-40B4-BE49-F238E27FC236}">
                <a16:creationId xmlns:a16="http://schemas.microsoft.com/office/drawing/2014/main" id="{728FF458-42DB-00CC-818E-B86A20A82E1F}"/>
              </a:ext>
            </a:extLst>
          </p:cNvPr>
          <p:cNvSpPr txBox="1"/>
          <p:nvPr/>
        </p:nvSpPr>
        <p:spPr>
          <a:xfrm>
            <a:off x="2206124" y="4439185"/>
            <a:ext cx="2318527" cy="1692771"/>
          </a:xfrm>
          <a:prstGeom prst="rect">
            <a:avLst/>
          </a:prstGeom>
          <a:noFill/>
        </p:spPr>
        <p:txBody>
          <a:bodyPr wrap="square" rtlCol="0">
            <a:spAutoFit/>
          </a:bodyPr>
          <a:lstStyle/>
          <a:p>
            <a:r>
              <a:rPr lang="en-GB" sz="800" dirty="0">
                <a:solidFill>
                  <a:schemeClr val="bg1"/>
                </a:solidFill>
              </a:rPr>
              <a:t>Awareness – 0 </a:t>
            </a:r>
          </a:p>
          <a:p>
            <a:r>
              <a:rPr lang="en-GB" sz="800" dirty="0">
                <a:solidFill>
                  <a:schemeClr val="bg1"/>
                </a:solidFill>
              </a:rPr>
              <a:t>Cost – 0</a:t>
            </a:r>
          </a:p>
          <a:p>
            <a:r>
              <a:rPr lang="en-GB" sz="800" dirty="0">
                <a:solidFill>
                  <a:schemeClr val="bg1"/>
                </a:solidFill>
              </a:rPr>
              <a:t>External Cause – 0</a:t>
            </a:r>
          </a:p>
          <a:p>
            <a:r>
              <a:rPr lang="en-GB" sz="800" dirty="0">
                <a:solidFill>
                  <a:schemeClr val="bg1"/>
                </a:solidFill>
              </a:rPr>
              <a:t>Lack of Internal Communication – 0 </a:t>
            </a:r>
          </a:p>
          <a:p>
            <a:r>
              <a:rPr lang="en-GB" sz="800" dirty="0">
                <a:solidFill>
                  <a:schemeClr val="bg1"/>
                </a:solidFill>
              </a:rPr>
              <a:t>Lack of Management Commitment – 2</a:t>
            </a:r>
          </a:p>
          <a:p>
            <a:r>
              <a:rPr lang="en-GB" sz="800" dirty="0">
                <a:solidFill>
                  <a:schemeClr val="bg1"/>
                </a:solidFill>
              </a:rPr>
              <a:t>Lack of Policy - 3</a:t>
            </a:r>
          </a:p>
          <a:p>
            <a:r>
              <a:rPr lang="en-GB" sz="800" dirty="0">
                <a:solidFill>
                  <a:schemeClr val="bg1"/>
                </a:solidFill>
              </a:rPr>
              <a:t>Lack of Procedure – 2</a:t>
            </a:r>
          </a:p>
          <a:p>
            <a:r>
              <a:rPr lang="en-GB" sz="800" dirty="0">
                <a:solidFill>
                  <a:schemeClr val="bg1"/>
                </a:solidFill>
              </a:rPr>
              <a:t>Lack of Responsible Person – 0</a:t>
            </a:r>
          </a:p>
          <a:p>
            <a:r>
              <a:rPr lang="en-GB" sz="800" dirty="0">
                <a:solidFill>
                  <a:schemeClr val="bg1"/>
                </a:solidFill>
              </a:rPr>
              <a:t>Lack of Top Management Review – 0</a:t>
            </a:r>
          </a:p>
          <a:p>
            <a:r>
              <a:rPr lang="en-GB" sz="800" dirty="0">
                <a:solidFill>
                  <a:schemeClr val="bg1"/>
                </a:solidFill>
              </a:rPr>
              <a:t>Lack of Workforce Training - 5</a:t>
            </a:r>
          </a:p>
          <a:p>
            <a:r>
              <a:rPr lang="en-GB" sz="800" dirty="0">
                <a:solidFill>
                  <a:schemeClr val="bg1"/>
                </a:solidFill>
              </a:rPr>
              <a:t>Management Systems – 1</a:t>
            </a:r>
          </a:p>
          <a:p>
            <a:r>
              <a:rPr lang="en-GB" sz="800" dirty="0">
                <a:solidFill>
                  <a:schemeClr val="bg1"/>
                </a:solidFill>
              </a:rPr>
              <a:t>Other – 0</a:t>
            </a:r>
          </a:p>
          <a:p>
            <a:r>
              <a:rPr lang="en-GB" sz="800" dirty="0">
                <a:solidFill>
                  <a:schemeClr val="bg1"/>
                </a:solidFill>
              </a:rPr>
              <a:t>Root Cause Analysis conduct by factory - 2</a:t>
            </a:r>
          </a:p>
        </p:txBody>
      </p:sp>
      <p:sp>
        <p:nvSpPr>
          <p:cNvPr id="92" name="TextBox 91">
            <a:extLst>
              <a:ext uri="{FF2B5EF4-FFF2-40B4-BE49-F238E27FC236}">
                <a16:creationId xmlns:a16="http://schemas.microsoft.com/office/drawing/2014/main" id="{C68D5A0E-8AD0-E9AF-CD4D-57A177A24178}"/>
              </a:ext>
            </a:extLst>
          </p:cNvPr>
          <p:cNvSpPr txBox="1"/>
          <p:nvPr/>
        </p:nvSpPr>
        <p:spPr>
          <a:xfrm>
            <a:off x="5683010" y="3419156"/>
            <a:ext cx="2228087" cy="830997"/>
          </a:xfrm>
          <a:prstGeom prst="rect">
            <a:avLst/>
          </a:prstGeom>
          <a:noFill/>
        </p:spPr>
        <p:txBody>
          <a:bodyPr wrap="square" rtlCol="0">
            <a:spAutoFit/>
          </a:bodyPr>
          <a:lstStyle/>
          <a:p>
            <a:r>
              <a:rPr lang="en-GB" sz="1600" b="1" dirty="0">
                <a:solidFill>
                  <a:schemeClr val="tx1">
                    <a:lumMod val="50000"/>
                    <a:lumOff val="50000"/>
                  </a:schemeClr>
                </a:solidFill>
              </a:rPr>
              <a:t>Other Findings; Environmental, Business Ethics &amp; RTW</a:t>
            </a:r>
          </a:p>
        </p:txBody>
      </p:sp>
      <p:sp>
        <p:nvSpPr>
          <p:cNvPr id="93" name="TextBox 92">
            <a:extLst>
              <a:ext uri="{FF2B5EF4-FFF2-40B4-BE49-F238E27FC236}">
                <a16:creationId xmlns:a16="http://schemas.microsoft.com/office/drawing/2014/main" id="{5DDB6E2A-1924-7E10-E9F9-C2D6A6D18534}"/>
              </a:ext>
            </a:extLst>
          </p:cNvPr>
          <p:cNvSpPr txBox="1"/>
          <p:nvPr/>
        </p:nvSpPr>
        <p:spPr>
          <a:xfrm>
            <a:off x="4574166" y="4711039"/>
            <a:ext cx="1058386" cy="1107996"/>
          </a:xfrm>
          <a:prstGeom prst="rect">
            <a:avLst/>
          </a:prstGeom>
          <a:noFill/>
        </p:spPr>
        <p:txBody>
          <a:bodyPr wrap="square" rtlCol="0">
            <a:spAutoFit/>
          </a:bodyPr>
          <a:lstStyle/>
          <a:p>
            <a:pPr algn="ctr"/>
            <a:r>
              <a:rPr lang="en-GB" sz="1400" b="1" dirty="0">
                <a:solidFill>
                  <a:schemeClr val="tx1">
                    <a:lumMod val="50000"/>
                    <a:lumOff val="50000"/>
                  </a:schemeClr>
                </a:solidFill>
              </a:rPr>
              <a:t>1 Critical</a:t>
            </a:r>
          </a:p>
          <a:p>
            <a:pPr algn="ctr"/>
            <a:r>
              <a:rPr lang="en-GB" sz="1400" b="1" dirty="0">
                <a:solidFill>
                  <a:schemeClr val="tx1">
                    <a:lumMod val="50000"/>
                    <a:lumOff val="50000"/>
                  </a:schemeClr>
                </a:solidFill>
              </a:rPr>
              <a:t>174 Major</a:t>
            </a:r>
          </a:p>
          <a:p>
            <a:pPr algn="ctr"/>
            <a:r>
              <a:rPr lang="en-GB" sz="1400" b="1" dirty="0">
                <a:solidFill>
                  <a:schemeClr val="tx1">
                    <a:lumMod val="50000"/>
                    <a:lumOff val="50000"/>
                  </a:schemeClr>
                </a:solidFill>
              </a:rPr>
              <a:t>218 Minor</a:t>
            </a:r>
          </a:p>
          <a:p>
            <a:endParaRPr lang="en-GB" sz="1200" b="1" dirty="0">
              <a:solidFill>
                <a:schemeClr val="bg1"/>
              </a:solidFill>
            </a:endParaRPr>
          </a:p>
          <a:p>
            <a:endParaRPr lang="en-GB" sz="1200" b="1" dirty="0">
              <a:solidFill>
                <a:schemeClr val="bg1"/>
              </a:solidFill>
            </a:endParaRPr>
          </a:p>
        </p:txBody>
      </p:sp>
      <p:sp>
        <p:nvSpPr>
          <p:cNvPr id="94" name="TextBox 93">
            <a:extLst>
              <a:ext uri="{FF2B5EF4-FFF2-40B4-BE49-F238E27FC236}">
                <a16:creationId xmlns:a16="http://schemas.microsoft.com/office/drawing/2014/main" id="{5039D29F-E311-958F-C55C-02EB81319E50}"/>
              </a:ext>
            </a:extLst>
          </p:cNvPr>
          <p:cNvSpPr txBox="1"/>
          <p:nvPr/>
        </p:nvSpPr>
        <p:spPr>
          <a:xfrm>
            <a:off x="5715621" y="4214649"/>
            <a:ext cx="1367405" cy="276999"/>
          </a:xfrm>
          <a:prstGeom prst="rect">
            <a:avLst/>
          </a:prstGeom>
          <a:noFill/>
        </p:spPr>
        <p:txBody>
          <a:bodyPr wrap="square" rtlCol="0">
            <a:spAutoFit/>
          </a:bodyPr>
          <a:lstStyle/>
          <a:p>
            <a:r>
              <a:rPr lang="en-GB" sz="1200" b="1" dirty="0">
                <a:solidFill>
                  <a:schemeClr val="tx1">
                    <a:lumMod val="50000"/>
                    <a:lumOff val="50000"/>
                  </a:schemeClr>
                </a:solidFill>
              </a:rPr>
              <a:t>Causes</a:t>
            </a:r>
          </a:p>
        </p:txBody>
      </p:sp>
      <p:sp>
        <p:nvSpPr>
          <p:cNvPr id="95" name="TextBox 94">
            <a:extLst>
              <a:ext uri="{FF2B5EF4-FFF2-40B4-BE49-F238E27FC236}">
                <a16:creationId xmlns:a16="http://schemas.microsoft.com/office/drawing/2014/main" id="{405DBA8B-F69B-7202-9F00-ACBD223361CB}"/>
              </a:ext>
            </a:extLst>
          </p:cNvPr>
          <p:cNvSpPr txBox="1"/>
          <p:nvPr/>
        </p:nvSpPr>
        <p:spPr>
          <a:xfrm>
            <a:off x="3501053" y="5560318"/>
            <a:ext cx="3283343" cy="584775"/>
          </a:xfrm>
          <a:prstGeom prst="rect">
            <a:avLst/>
          </a:prstGeom>
          <a:noFill/>
        </p:spPr>
        <p:txBody>
          <a:bodyPr wrap="square" rtlCol="0">
            <a:spAutoFit/>
          </a:bodyPr>
          <a:lstStyle/>
          <a:p>
            <a:pPr algn="ctr"/>
            <a:r>
              <a:rPr lang="en-GB" sz="1600" b="1" dirty="0">
                <a:solidFill>
                  <a:schemeClr val="tx1">
                    <a:lumMod val="50000"/>
                    <a:lumOff val="50000"/>
                  </a:schemeClr>
                </a:solidFill>
              </a:rPr>
              <a:t>Open – 63  </a:t>
            </a:r>
          </a:p>
          <a:p>
            <a:pPr algn="ctr"/>
            <a:r>
              <a:rPr lang="en-GB" sz="1600" b="1" dirty="0">
                <a:solidFill>
                  <a:schemeClr val="tx1">
                    <a:lumMod val="50000"/>
                    <a:lumOff val="50000"/>
                  </a:schemeClr>
                </a:solidFill>
              </a:rPr>
              <a:t>Closed - 330</a:t>
            </a:r>
          </a:p>
        </p:txBody>
      </p:sp>
      <p:sp>
        <p:nvSpPr>
          <p:cNvPr id="96" name="TextBox 95">
            <a:extLst>
              <a:ext uri="{FF2B5EF4-FFF2-40B4-BE49-F238E27FC236}">
                <a16:creationId xmlns:a16="http://schemas.microsoft.com/office/drawing/2014/main" id="{3768ED73-07C0-1E99-1CC1-DE4630B1C088}"/>
              </a:ext>
            </a:extLst>
          </p:cNvPr>
          <p:cNvSpPr txBox="1"/>
          <p:nvPr/>
        </p:nvSpPr>
        <p:spPr>
          <a:xfrm>
            <a:off x="5729650" y="4427556"/>
            <a:ext cx="2318527" cy="1692771"/>
          </a:xfrm>
          <a:prstGeom prst="rect">
            <a:avLst/>
          </a:prstGeom>
          <a:noFill/>
        </p:spPr>
        <p:txBody>
          <a:bodyPr wrap="square" rtlCol="0">
            <a:spAutoFit/>
          </a:bodyPr>
          <a:lstStyle/>
          <a:p>
            <a:r>
              <a:rPr lang="en-GB" sz="800" dirty="0">
                <a:solidFill>
                  <a:schemeClr val="tx1">
                    <a:lumMod val="50000"/>
                    <a:lumOff val="50000"/>
                  </a:schemeClr>
                </a:solidFill>
              </a:rPr>
              <a:t>Awareness – 0 </a:t>
            </a:r>
          </a:p>
          <a:p>
            <a:r>
              <a:rPr lang="en-GB" sz="800" dirty="0">
                <a:solidFill>
                  <a:schemeClr val="tx1">
                    <a:lumMod val="50000"/>
                    <a:lumOff val="50000"/>
                  </a:schemeClr>
                </a:solidFill>
              </a:rPr>
              <a:t>Cost – 0</a:t>
            </a:r>
          </a:p>
          <a:p>
            <a:r>
              <a:rPr lang="en-GB" sz="800" dirty="0">
                <a:solidFill>
                  <a:schemeClr val="tx1">
                    <a:lumMod val="50000"/>
                    <a:lumOff val="50000"/>
                  </a:schemeClr>
                </a:solidFill>
              </a:rPr>
              <a:t>External Cause – 3</a:t>
            </a:r>
          </a:p>
          <a:p>
            <a:r>
              <a:rPr lang="en-GB" sz="800" dirty="0">
                <a:solidFill>
                  <a:schemeClr val="tx1">
                    <a:lumMod val="50000"/>
                    <a:lumOff val="50000"/>
                  </a:schemeClr>
                </a:solidFill>
              </a:rPr>
              <a:t>Lack of Internal Communication – 8</a:t>
            </a:r>
          </a:p>
          <a:p>
            <a:r>
              <a:rPr lang="en-GB" sz="800" dirty="0">
                <a:solidFill>
                  <a:schemeClr val="tx1">
                    <a:lumMod val="50000"/>
                    <a:lumOff val="50000"/>
                  </a:schemeClr>
                </a:solidFill>
              </a:rPr>
              <a:t>Lack of Management Commitment – 69</a:t>
            </a:r>
          </a:p>
          <a:p>
            <a:r>
              <a:rPr lang="en-GB" sz="800" dirty="0">
                <a:solidFill>
                  <a:schemeClr val="tx1">
                    <a:lumMod val="50000"/>
                    <a:lumOff val="50000"/>
                  </a:schemeClr>
                </a:solidFill>
              </a:rPr>
              <a:t>Lack of Policy - 48</a:t>
            </a:r>
          </a:p>
          <a:p>
            <a:r>
              <a:rPr lang="en-GB" sz="800" dirty="0">
                <a:solidFill>
                  <a:schemeClr val="tx1">
                    <a:lumMod val="50000"/>
                    <a:lumOff val="50000"/>
                  </a:schemeClr>
                </a:solidFill>
              </a:rPr>
              <a:t>Lack of Procedure – 112</a:t>
            </a:r>
          </a:p>
          <a:p>
            <a:r>
              <a:rPr lang="en-GB" sz="800" dirty="0">
                <a:solidFill>
                  <a:schemeClr val="tx1">
                    <a:lumMod val="50000"/>
                    <a:lumOff val="50000"/>
                  </a:schemeClr>
                </a:solidFill>
              </a:rPr>
              <a:t>Lack of Responsible Person – 4</a:t>
            </a:r>
          </a:p>
          <a:p>
            <a:r>
              <a:rPr lang="en-GB" sz="800" dirty="0">
                <a:solidFill>
                  <a:schemeClr val="tx1">
                    <a:lumMod val="50000"/>
                    <a:lumOff val="50000"/>
                  </a:schemeClr>
                </a:solidFill>
              </a:rPr>
              <a:t>Lack of Top Management Review – 53</a:t>
            </a:r>
          </a:p>
          <a:p>
            <a:r>
              <a:rPr lang="en-GB" sz="800" dirty="0">
                <a:solidFill>
                  <a:schemeClr val="tx1">
                    <a:lumMod val="50000"/>
                    <a:lumOff val="50000"/>
                  </a:schemeClr>
                </a:solidFill>
              </a:rPr>
              <a:t>Lack of Workforce Training - 48</a:t>
            </a:r>
          </a:p>
          <a:p>
            <a:r>
              <a:rPr lang="en-GB" sz="800" dirty="0">
                <a:solidFill>
                  <a:schemeClr val="tx1">
                    <a:lumMod val="50000"/>
                    <a:lumOff val="50000"/>
                  </a:schemeClr>
                </a:solidFill>
              </a:rPr>
              <a:t>Management Systems – 35</a:t>
            </a:r>
          </a:p>
          <a:p>
            <a:r>
              <a:rPr lang="en-GB" sz="800" dirty="0">
                <a:solidFill>
                  <a:schemeClr val="tx1">
                    <a:lumMod val="50000"/>
                    <a:lumOff val="50000"/>
                  </a:schemeClr>
                </a:solidFill>
              </a:rPr>
              <a:t>Other – 1</a:t>
            </a:r>
          </a:p>
          <a:p>
            <a:r>
              <a:rPr lang="en-GB" sz="800" dirty="0">
                <a:solidFill>
                  <a:schemeClr val="tx1">
                    <a:lumMod val="50000"/>
                    <a:lumOff val="50000"/>
                  </a:schemeClr>
                </a:solidFill>
              </a:rPr>
              <a:t>Root Cause Analysis conduct by factory - 12</a:t>
            </a:r>
          </a:p>
        </p:txBody>
      </p:sp>
      <p:sp>
        <p:nvSpPr>
          <p:cNvPr id="97" name="TextBox 96">
            <a:extLst>
              <a:ext uri="{FF2B5EF4-FFF2-40B4-BE49-F238E27FC236}">
                <a16:creationId xmlns:a16="http://schemas.microsoft.com/office/drawing/2014/main" id="{F6456379-3384-83D9-E1C3-C4EF1CB649E3}"/>
              </a:ext>
            </a:extLst>
          </p:cNvPr>
          <p:cNvSpPr txBox="1"/>
          <p:nvPr/>
        </p:nvSpPr>
        <p:spPr>
          <a:xfrm>
            <a:off x="8041425" y="5283367"/>
            <a:ext cx="3278773" cy="307777"/>
          </a:xfrm>
          <a:prstGeom prst="rect">
            <a:avLst/>
          </a:prstGeom>
          <a:noFill/>
        </p:spPr>
        <p:txBody>
          <a:bodyPr wrap="square" rtlCol="0">
            <a:spAutoFit/>
          </a:bodyPr>
          <a:lstStyle/>
          <a:p>
            <a:r>
              <a:rPr lang="en-GB" sz="1400" dirty="0">
                <a:solidFill>
                  <a:schemeClr val="bg1"/>
                </a:solidFill>
              </a:rPr>
              <a:t>Certifications/ Permits</a:t>
            </a:r>
          </a:p>
        </p:txBody>
      </p:sp>
      <p:sp>
        <p:nvSpPr>
          <p:cNvPr id="98" name="TextBox 97">
            <a:extLst>
              <a:ext uri="{FF2B5EF4-FFF2-40B4-BE49-F238E27FC236}">
                <a16:creationId xmlns:a16="http://schemas.microsoft.com/office/drawing/2014/main" id="{A809FC59-E41C-C2D6-D4E0-8EE2B87F3A1C}"/>
              </a:ext>
            </a:extLst>
          </p:cNvPr>
          <p:cNvSpPr txBox="1"/>
          <p:nvPr/>
        </p:nvSpPr>
        <p:spPr>
          <a:xfrm>
            <a:off x="8049544" y="5539152"/>
            <a:ext cx="2985759" cy="646331"/>
          </a:xfrm>
          <a:prstGeom prst="rect">
            <a:avLst/>
          </a:prstGeom>
          <a:noFill/>
        </p:spPr>
        <p:txBody>
          <a:bodyPr wrap="square" rtlCol="0">
            <a:spAutoFit/>
          </a:bodyPr>
          <a:lstStyle/>
          <a:p>
            <a:r>
              <a:rPr lang="en-GB" sz="900" dirty="0">
                <a:solidFill>
                  <a:schemeClr val="bg1"/>
                </a:solidFill>
              </a:rPr>
              <a:t>Often take 6+ months to obtain from external parties once they apply so closures take time.  These include open non compliances in issue types; other findings, health and safety and management systems and code implementation. </a:t>
            </a:r>
            <a:endParaRPr lang="en-GB" dirty="0"/>
          </a:p>
        </p:txBody>
      </p:sp>
    </p:spTree>
    <p:extLst>
      <p:ext uri="{BB962C8B-B14F-4D97-AF65-F5344CB8AC3E}">
        <p14:creationId xmlns:p14="http://schemas.microsoft.com/office/powerpoint/2010/main" val="2084237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9b96e1f-2b65-4866-a960-61eedd745936}" enabled="0" method="" siteId="{79b96e1f-2b65-4866-a960-61eedd745936}" removed="1"/>
</clbl:labelList>
</file>

<file path=docProps/app.xml><?xml version="1.0" encoding="utf-8"?>
<Properties xmlns="http://schemas.openxmlformats.org/officeDocument/2006/extended-properties" xmlns:vt="http://schemas.openxmlformats.org/officeDocument/2006/docPropsVTypes">
  <TotalTime>1442</TotalTime>
  <Words>1284</Words>
  <Application>Microsoft Office PowerPoint</Application>
  <PresentationFormat>Widescreen</PresentationFormat>
  <Paragraphs>274</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Avenir Next LT Pro</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JDPLC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Best</dc:creator>
  <cp:lastModifiedBy>Claire Best</cp:lastModifiedBy>
  <cp:revision>22</cp:revision>
  <dcterms:created xsi:type="dcterms:W3CDTF">2024-01-16T09:12:55Z</dcterms:created>
  <dcterms:modified xsi:type="dcterms:W3CDTF">2026-01-30T11:56:43Z</dcterms:modified>
</cp:coreProperties>
</file>